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Lst>
  <p:sldSz cx="12192000" cy="6858000"/>
  <p:notesSz cx="12192000" cy="6858000"/>
  <p:embeddedFontLst>
    <p:embeddedFont>
      <p:font typeface="Calibri" panose="020F0502020204030204" pitchFamily="34" charset="0"/>
      <p:regular r:id="rId77"/>
      <p:bold r:id="rId78"/>
      <p:italic r:id="rId79"/>
      <p:boldItalic r:id="rId80"/>
    </p:embeddedFont>
    <p:embeddedFont>
      <p:font typeface="Helvetica Neue" panose="020B0604020202020204" charset="0"/>
      <p:regular r:id="rId81"/>
      <p:bold r:id="rId82"/>
      <p:italic r:id="rId83"/>
      <p:boldItalic r:id="rId84"/>
    </p:embeddedFont>
    <p:embeddedFont>
      <p:font typeface="Roboto" panose="02000000000000000000" pitchFamily="2" charset="0"/>
      <p:regular r:id="rId85"/>
      <p:bold r:id="rId86"/>
      <p:italic r:id="rId87"/>
      <p:boldItalic r:id="rId8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9" roundtripDataSignature="AMtx7mjKAMvD678maN255yCDBayFWrwg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B3B24B9-6D34-4670-88D4-348783928DA3}">
  <a:tblStyle styleId="{9B3B24B9-6D34-4670-88D4-348783928DA3}"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270" y="9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8.fntdata"/><Relationship Id="rId89" Type="http://customschemas.google.com/relationships/presentationmetadata" Target="meta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3.fntdata"/><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4.fntdata"/><Relationship Id="rId85" Type="http://schemas.openxmlformats.org/officeDocument/2006/relationships/font" Target="fonts/font9.fntdata"/><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7.fntdata"/><Relationship Id="rId88" Type="http://schemas.openxmlformats.org/officeDocument/2006/relationships/font" Target="fonts/font12.fntdata"/><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2.fntdata"/><Relationship Id="rId81" Type="http://schemas.openxmlformats.org/officeDocument/2006/relationships/font" Target="fonts/font5.fntdata"/><Relationship Id="rId86"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1.fntdata"/><Relationship Id="rId61" Type="http://schemas.openxmlformats.org/officeDocument/2006/relationships/slide" Target="slides/slide60.xml"/><Relationship Id="rId82"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 name="Google Shape;50;p1: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p6: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6" name="Google Shape;136;p7: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 name="Google Shape;145;p8: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9: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 name="Google Shape;159;p11:notes"/>
          <p:cNvSpPr>
            <a:spLocks noGrp="1" noRot="1" noChangeAspect="1"/>
          </p:cNvSpPr>
          <p:nvPr>
            <p:ph type="sldImg" idx="2"/>
          </p:nvPr>
        </p:nvSpPr>
        <p:spPr>
          <a:xfrm>
            <a:off x="3810000" y="514350"/>
            <a:ext cx="4573500" cy="25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2: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p12: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3: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1" name="Google Shape;171;p1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5: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6" name="Google Shape;176;p15: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527d4a4cc5_4_26: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6" name="Google Shape;186;g1527d4a4cc5_4_26: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7: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6" name="Google Shape;196;p17: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3: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 name="Google Shape;60;p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60611ce411_0_2: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g60611ce411_0_2: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60611ce411_0_15: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g60611ce411_0_15: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p2: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4: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14: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7: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p27: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3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p30: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32: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p32: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8: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6" name="Google Shape;236;p18: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0: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TBD…</a:t>
            </a:r>
            <a:endParaRPr/>
          </a:p>
        </p:txBody>
      </p:sp>
      <p:sp>
        <p:nvSpPr>
          <p:cNvPr id="242" name="Google Shape;242;p2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2: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8" name="Google Shape;248;p22: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530c55163e_0_0: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6" name="Google Shape;66;g1530c55163e_0_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3: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4" name="Google Shape;254;p2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4: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0" name="Google Shape;260;p24: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5: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5" name="Google Shape;265;p25: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6: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1" name="Google Shape;271;p26: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8: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7" name="Google Shape;277;p28: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527d4a4cc5_6_14: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3" name="Google Shape;283;g1527d4a4cc5_6_14: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9: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8" name="Google Shape;288;p29: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3f149480c8_0_0:notes"/>
          <p:cNvSpPr>
            <a:spLocks noGrp="1" noRot="1" noChangeAspect="1"/>
          </p:cNvSpPr>
          <p:nvPr>
            <p:ph type="sldImg" idx="2"/>
          </p:nvPr>
        </p:nvSpPr>
        <p:spPr>
          <a:xfrm>
            <a:off x="2032400" y="514350"/>
            <a:ext cx="8128500" cy="25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23f149480c8_0_0: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3f149480c8_0_7:notes"/>
          <p:cNvSpPr>
            <a:spLocks noGrp="1" noRot="1" noChangeAspect="1"/>
          </p:cNvSpPr>
          <p:nvPr>
            <p:ph type="sldImg" idx="2"/>
          </p:nvPr>
        </p:nvSpPr>
        <p:spPr>
          <a:xfrm>
            <a:off x="2032400" y="514350"/>
            <a:ext cx="8128500" cy="25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23f149480c8_0_7: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3f149480c8_0_13:notes"/>
          <p:cNvSpPr>
            <a:spLocks noGrp="1" noRot="1" noChangeAspect="1"/>
          </p:cNvSpPr>
          <p:nvPr>
            <p:ph type="sldImg" idx="2"/>
          </p:nvPr>
        </p:nvSpPr>
        <p:spPr>
          <a:xfrm>
            <a:off x="2032400" y="514350"/>
            <a:ext cx="8128500" cy="25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23f149480c8_0_13: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527d4a4cc5_6_0: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5" name="Google Shape;75;g1527d4a4cc5_6_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3f149480c8_0_19:notes"/>
          <p:cNvSpPr>
            <a:spLocks noGrp="1" noRot="1" noChangeAspect="1"/>
          </p:cNvSpPr>
          <p:nvPr>
            <p:ph type="sldImg" idx="2"/>
          </p:nvPr>
        </p:nvSpPr>
        <p:spPr>
          <a:xfrm>
            <a:off x="2032400" y="514350"/>
            <a:ext cx="8128500" cy="25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23f149480c8_0_19: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3f149480c8_0_25:notes"/>
          <p:cNvSpPr>
            <a:spLocks noGrp="1" noRot="1" noChangeAspect="1"/>
          </p:cNvSpPr>
          <p:nvPr>
            <p:ph type="sldImg" idx="2"/>
          </p:nvPr>
        </p:nvSpPr>
        <p:spPr>
          <a:xfrm>
            <a:off x="2032400" y="514350"/>
            <a:ext cx="8128500" cy="25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23f149480c8_0_25: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527d4a4cc5_6_18: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4" name="Google Shape;324;g1527d4a4cc5_6_18: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31: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9" name="Google Shape;329;p31: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523d68992a_0_21: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5" name="Google Shape;335;g1523d68992a_0_21: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3f149480c8_0_36:notes"/>
          <p:cNvSpPr>
            <a:spLocks noGrp="1" noRot="1" noChangeAspect="1"/>
          </p:cNvSpPr>
          <p:nvPr>
            <p:ph type="sldImg" idx="2"/>
          </p:nvPr>
        </p:nvSpPr>
        <p:spPr>
          <a:xfrm>
            <a:off x="2032400" y="514350"/>
            <a:ext cx="8128500" cy="25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23f149480c8_0_36: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3f149480c8_0_46:notes"/>
          <p:cNvSpPr>
            <a:spLocks noGrp="1" noRot="1" noChangeAspect="1"/>
          </p:cNvSpPr>
          <p:nvPr>
            <p:ph type="sldImg" idx="2"/>
          </p:nvPr>
        </p:nvSpPr>
        <p:spPr>
          <a:xfrm>
            <a:off x="2032400" y="514350"/>
            <a:ext cx="8128500" cy="25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23f149480c8_0_46: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3f149480c8_0_59:notes"/>
          <p:cNvSpPr>
            <a:spLocks noGrp="1" noRot="1" noChangeAspect="1"/>
          </p:cNvSpPr>
          <p:nvPr>
            <p:ph type="sldImg" idx="2"/>
          </p:nvPr>
        </p:nvSpPr>
        <p:spPr>
          <a:xfrm>
            <a:off x="2032400" y="514350"/>
            <a:ext cx="8128500" cy="25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23f149480c8_0_59: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3f149480c8_0_68:notes"/>
          <p:cNvSpPr>
            <a:spLocks noGrp="1" noRot="1" noChangeAspect="1"/>
          </p:cNvSpPr>
          <p:nvPr>
            <p:ph type="sldImg" idx="2"/>
          </p:nvPr>
        </p:nvSpPr>
        <p:spPr>
          <a:xfrm>
            <a:off x="2032400" y="514350"/>
            <a:ext cx="8128500" cy="25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23f149480c8_0_68: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7: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7" name="Google Shape;367;p37: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 name="Google Shape;83;p4: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1: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2" name="Google Shape;372;p21: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3: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2" name="Google Shape;392;p3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56: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8" name="Google Shape;398;p56: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9: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4" name="Google Shape;404;p39: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8: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0" name="Google Shape;410;p38: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40: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6" name="Google Shape;416;p4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36: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2" name="Google Shape;422;p36: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78c785f747_0_2: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8" name="Google Shape;428;g278c785f747_0_2:notes"/>
          <p:cNvSpPr>
            <a:spLocks noGrp="1" noRot="1" noChangeAspect="1"/>
          </p:cNvSpPr>
          <p:nvPr>
            <p:ph type="sldImg" idx="2"/>
          </p:nvPr>
        </p:nvSpPr>
        <p:spPr>
          <a:xfrm>
            <a:off x="3810000" y="514350"/>
            <a:ext cx="4573500" cy="25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57: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4" name="Google Shape;434;p57: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78c785f747_0_7: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0" name="Google Shape;440;g278c785f747_0_7:notes"/>
          <p:cNvSpPr>
            <a:spLocks noGrp="1" noRot="1" noChangeAspect="1"/>
          </p:cNvSpPr>
          <p:nvPr>
            <p:ph type="sldImg" idx="2"/>
          </p:nvPr>
        </p:nvSpPr>
        <p:spPr>
          <a:xfrm>
            <a:off x="3810000" y="514350"/>
            <a:ext cx="4573500" cy="25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523d68992a_0_8: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 name="Google Shape;92;g1523d68992a_0_8: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278c785f747_0_12: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6" name="Google Shape;446;g278c785f747_0_12:notes"/>
          <p:cNvSpPr>
            <a:spLocks noGrp="1" noRot="1" noChangeAspect="1"/>
          </p:cNvSpPr>
          <p:nvPr>
            <p:ph type="sldImg" idx="2"/>
          </p:nvPr>
        </p:nvSpPr>
        <p:spPr>
          <a:xfrm>
            <a:off x="3810000" y="514350"/>
            <a:ext cx="4573500" cy="25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41: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2" name="Google Shape;452;p41: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4: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9" name="Google Shape;459;p34: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42: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5" name="Google Shape;465;p42: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43: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1" name="Google Shape;471;p4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44: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7" name="Google Shape;477;p44: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58: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3" name="Google Shape;483;p58: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35: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9" name="Google Shape;489;p35: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45: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5" name="Google Shape;495;p45: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47: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0" name="Google Shape;500;p47: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527d4a4cc5_6_7: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 name="Google Shape;101;g1527d4a4cc5_6_7: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3f149480c8_1_3: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6" name="Google Shape;506;g23f149480c8_1_3:notes"/>
          <p:cNvSpPr>
            <a:spLocks noGrp="1" noRot="1" noChangeAspect="1"/>
          </p:cNvSpPr>
          <p:nvPr>
            <p:ph type="sldImg" idx="2"/>
          </p:nvPr>
        </p:nvSpPr>
        <p:spPr>
          <a:xfrm>
            <a:off x="3810000" y="514350"/>
            <a:ext cx="4573500" cy="25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48: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2" name="Google Shape;512;p48: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49: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8" name="Google Shape;518;p49: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23f149480c8_1_8: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4" name="Google Shape;524;g23f149480c8_1_8:notes"/>
          <p:cNvSpPr>
            <a:spLocks noGrp="1" noRot="1" noChangeAspect="1"/>
          </p:cNvSpPr>
          <p:nvPr>
            <p:ph type="sldImg" idx="2"/>
          </p:nvPr>
        </p:nvSpPr>
        <p:spPr>
          <a:xfrm>
            <a:off x="3810000" y="514350"/>
            <a:ext cx="4573500" cy="25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60: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9" name="Google Shape;529;p6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523d68992a_0_0: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g1523d68992a_0_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 name="Google Shape;118;p5: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14"/>
        <p:cNvGrpSpPr/>
        <p:nvPr/>
      </p:nvGrpSpPr>
      <p:grpSpPr>
        <a:xfrm>
          <a:off x="0" y="0"/>
          <a:ext cx="0" cy="0"/>
          <a:chOff x="0" y="0"/>
          <a:chExt cx="0" cy="0"/>
        </a:xfrm>
      </p:grpSpPr>
      <p:sp>
        <p:nvSpPr>
          <p:cNvPr id="15" name="Google Shape;15;p51"/>
          <p:cNvSpPr txBox="1">
            <a:spLocks noGrp="1"/>
          </p:cNvSpPr>
          <p:nvPr>
            <p:ph type="ctrTitle"/>
          </p:nvPr>
        </p:nvSpPr>
        <p:spPr>
          <a:xfrm>
            <a:off x="2365375" y="2258466"/>
            <a:ext cx="7461884" cy="112267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7200" b="1" i="0">
                <a:solidFill>
                  <a:srgbClr val="492217"/>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51"/>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1"/>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51"/>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1"/>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
        <p:cNvGrpSpPr/>
        <p:nvPr/>
      </p:nvGrpSpPr>
      <p:grpSpPr>
        <a:xfrm>
          <a:off x="0" y="0"/>
          <a:ext cx="0" cy="0"/>
          <a:chOff x="0" y="0"/>
          <a:chExt cx="0" cy="0"/>
        </a:xfrm>
      </p:grpSpPr>
      <p:sp>
        <p:nvSpPr>
          <p:cNvPr id="21" name="Google Shape;21;p52"/>
          <p:cNvSpPr txBox="1">
            <a:spLocks noGrp="1"/>
          </p:cNvSpPr>
          <p:nvPr>
            <p:ph type="title"/>
          </p:nvPr>
        </p:nvSpPr>
        <p:spPr>
          <a:xfrm>
            <a:off x="1358900" y="660272"/>
            <a:ext cx="9474200" cy="677108"/>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4400" b="0" i="0">
                <a:solidFill>
                  <a:srgbClr val="225475"/>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2"/>
          <p:cNvSpPr txBox="1">
            <a:spLocks noGrp="1"/>
          </p:cNvSpPr>
          <p:nvPr>
            <p:ph type="body" idx="1"/>
          </p:nvPr>
        </p:nvSpPr>
        <p:spPr>
          <a:xfrm>
            <a:off x="1330605" y="2237992"/>
            <a:ext cx="9530789" cy="3456304"/>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sz="2000" b="0" i="0">
                <a:solidFill>
                  <a:srgbClr val="4A2318"/>
                </a:solidFill>
                <a:latin typeface="Times New Roman"/>
                <a:ea typeface="Times New Roman"/>
                <a:cs typeface="Times New Roman"/>
                <a:sym typeface="Times New Roman"/>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3" name="Google Shape;23;p52"/>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52"/>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2"/>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26"/>
        <p:cNvGrpSpPr/>
        <p:nvPr/>
      </p:nvGrpSpPr>
      <p:grpSpPr>
        <a:xfrm>
          <a:off x="0" y="0"/>
          <a:ext cx="0" cy="0"/>
          <a:chOff x="0" y="0"/>
          <a:chExt cx="0" cy="0"/>
        </a:xfrm>
      </p:grpSpPr>
      <p:sp>
        <p:nvSpPr>
          <p:cNvPr id="27" name="Google Shape;27;p53"/>
          <p:cNvSpPr/>
          <p:nvPr/>
        </p:nvSpPr>
        <p:spPr>
          <a:xfrm>
            <a:off x="0" y="0"/>
            <a:ext cx="12192000" cy="6858000"/>
          </a:xfrm>
          <a:custGeom>
            <a:avLst/>
            <a:gdLst/>
            <a:ahLst/>
            <a:cxnLst/>
            <a:rect l="l" t="t" r="r" b="b"/>
            <a:pathLst>
              <a:path w="12192000" h="6858000" extrusionOk="0">
                <a:moveTo>
                  <a:pt x="0" y="0"/>
                </a:moveTo>
                <a:lnTo>
                  <a:pt x="12191999" y="0"/>
                </a:lnTo>
                <a:lnTo>
                  <a:pt x="12191999" y="6857999"/>
                </a:lnTo>
                <a:lnTo>
                  <a:pt x="0" y="6857999"/>
                </a:lnTo>
                <a:lnTo>
                  <a:pt x="0" y="0"/>
                </a:lnTo>
                <a:close/>
              </a:path>
            </a:pathLst>
          </a:custGeom>
          <a:solidFill>
            <a:srgbClr val="22547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 name="Google Shape;28;p53"/>
          <p:cNvSpPr/>
          <p:nvPr/>
        </p:nvSpPr>
        <p:spPr>
          <a:xfrm>
            <a:off x="11021269" y="1685289"/>
            <a:ext cx="405765" cy="4028440"/>
          </a:xfrm>
          <a:custGeom>
            <a:avLst/>
            <a:gdLst/>
            <a:ahLst/>
            <a:cxnLst/>
            <a:rect l="l" t="t" r="r" b="b"/>
            <a:pathLst>
              <a:path w="405765" h="4028440" extrusionOk="0">
                <a:moveTo>
                  <a:pt x="0" y="0"/>
                </a:moveTo>
                <a:lnTo>
                  <a:pt x="405704" y="0"/>
                </a:lnTo>
                <a:lnTo>
                  <a:pt x="405704" y="4028440"/>
                </a:lnTo>
                <a:lnTo>
                  <a:pt x="0" y="4028440"/>
                </a:lnTo>
                <a:lnTo>
                  <a:pt x="0" y="0"/>
                </a:lnTo>
                <a:close/>
              </a:path>
            </a:pathLst>
          </a:custGeom>
          <a:solidFill>
            <a:srgbClr val="F6A52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 name="Google Shape;29;p53"/>
          <p:cNvSpPr/>
          <p:nvPr/>
        </p:nvSpPr>
        <p:spPr>
          <a:xfrm>
            <a:off x="8151961" y="5713729"/>
            <a:ext cx="3275329" cy="381000"/>
          </a:xfrm>
          <a:custGeom>
            <a:avLst/>
            <a:gdLst/>
            <a:ahLst/>
            <a:cxnLst/>
            <a:rect l="l" t="t" r="r" b="b"/>
            <a:pathLst>
              <a:path w="3275329" h="381000" extrusionOk="0">
                <a:moveTo>
                  <a:pt x="0" y="0"/>
                </a:moveTo>
                <a:lnTo>
                  <a:pt x="3275013" y="0"/>
                </a:lnTo>
                <a:lnTo>
                  <a:pt x="3275013" y="381000"/>
                </a:lnTo>
                <a:lnTo>
                  <a:pt x="0" y="381000"/>
                </a:lnTo>
                <a:lnTo>
                  <a:pt x="0" y="0"/>
                </a:lnTo>
                <a:close/>
              </a:path>
            </a:pathLst>
          </a:custGeom>
          <a:solidFill>
            <a:srgbClr val="F6A52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 name="Google Shape;30;p53"/>
          <p:cNvSpPr txBox="1">
            <a:spLocks noGrp="1"/>
          </p:cNvSpPr>
          <p:nvPr>
            <p:ph type="title"/>
          </p:nvPr>
        </p:nvSpPr>
        <p:spPr>
          <a:xfrm>
            <a:off x="1358900" y="660272"/>
            <a:ext cx="9474200" cy="677108"/>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4400" b="0" i="0">
                <a:solidFill>
                  <a:srgbClr val="F6A525"/>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3"/>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3"/>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3"/>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34"/>
        <p:cNvGrpSpPr/>
        <p:nvPr/>
      </p:nvGrpSpPr>
      <p:grpSpPr>
        <a:xfrm>
          <a:off x="0" y="0"/>
          <a:ext cx="0" cy="0"/>
          <a:chOff x="0" y="0"/>
          <a:chExt cx="0" cy="0"/>
        </a:xfrm>
      </p:grpSpPr>
      <p:sp>
        <p:nvSpPr>
          <p:cNvPr id="35" name="Google Shape;35;p54"/>
          <p:cNvSpPr/>
          <p:nvPr/>
        </p:nvSpPr>
        <p:spPr>
          <a:xfrm>
            <a:off x="0" y="0"/>
            <a:ext cx="12192000" cy="6858000"/>
          </a:xfrm>
          <a:custGeom>
            <a:avLst/>
            <a:gdLst/>
            <a:ahLst/>
            <a:cxnLst/>
            <a:rect l="l" t="t" r="r" b="b"/>
            <a:pathLst>
              <a:path w="12192000" h="6858000" extrusionOk="0">
                <a:moveTo>
                  <a:pt x="0" y="0"/>
                </a:moveTo>
                <a:lnTo>
                  <a:pt x="12191999" y="0"/>
                </a:lnTo>
                <a:lnTo>
                  <a:pt x="12191999" y="6857999"/>
                </a:lnTo>
                <a:lnTo>
                  <a:pt x="0" y="6857999"/>
                </a:lnTo>
                <a:lnTo>
                  <a:pt x="0" y="0"/>
                </a:lnTo>
                <a:close/>
              </a:path>
            </a:pathLst>
          </a:custGeom>
          <a:solidFill>
            <a:srgbClr val="22547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 name="Google Shape;36;p54"/>
          <p:cNvSpPr/>
          <p:nvPr/>
        </p:nvSpPr>
        <p:spPr>
          <a:xfrm>
            <a:off x="11021269" y="1685289"/>
            <a:ext cx="405765" cy="4028440"/>
          </a:xfrm>
          <a:custGeom>
            <a:avLst/>
            <a:gdLst/>
            <a:ahLst/>
            <a:cxnLst/>
            <a:rect l="l" t="t" r="r" b="b"/>
            <a:pathLst>
              <a:path w="405765" h="4028440" extrusionOk="0">
                <a:moveTo>
                  <a:pt x="0" y="0"/>
                </a:moveTo>
                <a:lnTo>
                  <a:pt x="405704" y="0"/>
                </a:lnTo>
                <a:lnTo>
                  <a:pt x="405704" y="4028440"/>
                </a:lnTo>
                <a:lnTo>
                  <a:pt x="0" y="4028440"/>
                </a:lnTo>
                <a:lnTo>
                  <a:pt x="0" y="0"/>
                </a:lnTo>
                <a:close/>
              </a:path>
            </a:pathLst>
          </a:custGeom>
          <a:solidFill>
            <a:srgbClr val="F6A52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 name="Google Shape;37;p54"/>
          <p:cNvSpPr/>
          <p:nvPr/>
        </p:nvSpPr>
        <p:spPr>
          <a:xfrm>
            <a:off x="8151961" y="5713729"/>
            <a:ext cx="3275329" cy="381000"/>
          </a:xfrm>
          <a:custGeom>
            <a:avLst/>
            <a:gdLst/>
            <a:ahLst/>
            <a:cxnLst/>
            <a:rect l="l" t="t" r="r" b="b"/>
            <a:pathLst>
              <a:path w="3275329" h="381000" extrusionOk="0">
                <a:moveTo>
                  <a:pt x="0" y="0"/>
                </a:moveTo>
                <a:lnTo>
                  <a:pt x="3275013" y="0"/>
                </a:lnTo>
                <a:lnTo>
                  <a:pt x="3275013" y="381000"/>
                </a:lnTo>
                <a:lnTo>
                  <a:pt x="0" y="381000"/>
                </a:lnTo>
                <a:lnTo>
                  <a:pt x="0" y="0"/>
                </a:lnTo>
                <a:close/>
              </a:path>
            </a:pathLst>
          </a:custGeom>
          <a:solidFill>
            <a:srgbClr val="F6A52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 name="Google Shape;38;p54"/>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4"/>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4"/>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1"/>
        <p:cNvGrpSpPr/>
        <p:nvPr/>
      </p:nvGrpSpPr>
      <p:grpSpPr>
        <a:xfrm>
          <a:off x="0" y="0"/>
          <a:ext cx="0" cy="0"/>
          <a:chOff x="0" y="0"/>
          <a:chExt cx="0" cy="0"/>
        </a:xfrm>
      </p:grpSpPr>
      <p:sp>
        <p:nvSpPr>
          <p:cNvPr id="42" name="Google Shape;42;p55"/>
          <p:cNvSpPr txBox="1">
            <a:spLocks noGrp="1"/>
          </p:cNvSpPr>
          <p:nvPr>
            <p:ph type="title"/>
          </p:nvPr>
        </p:nvSpPr>
        <p:spPr>
          <a:xfrm>
            <a:off x="1358900" y="660272"/>
            <a:ext cx="9474200" cy="677108"/>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4400" b="0" i="0">
                <a:solidFill>
                  <a:srgbClr val="225475"/>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5"/>
          <p:cNvSpPr txBox="1">
            <a:spLocks noGrp="1"/>
          </p:cNvSpPr>
          <p:nvPr>
            <p:ph type="body" idx="1"/>
          </p:nvPr>
        </p:nvSpPr>
        <p:spPr>
          <a:xfrm>
            <a:off x="609600" y="1577340"/>
            <a:ext cx="5303520" cy="307777"/>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solidFill>
                  <a:srgbClr val="225475"/>
                </a:solidFil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4" name="Google Shape;44;p55"/>
          <p:cNvSpPr txBox="1">
            <a:spLocks noGrp="1"/>
          </p:cNvSpPr>
          <p:nvPr>
            <p:ph type="body" idx="2"/>
          </p:nvPr>
        </p:nvSpPr>
        <p:spPr>
          <a:xfrm>
            <a:off x="6278880" y="1577340"/>
            <a:ext cx="5303520" cy="307777"/>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solidFill>
                  <a:srgbClr val="225475"/>
                </a:solidFil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5" name="Google Shape;45;p55"/>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55"/>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5"/>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0"/>
          <p:cNvSpPr/>
          <p:nvPr/>
        </p:nvSpPr>
        <p:spPr>
          <a:xfrm>
            <a:off x="706694" y="0"/>
            <a:ext cx="11485880" cy="6858000"/>
          </a:xfrm>
          <a:custGeom>
            <a:avLst/>
            <a:gdLst/>
            <a:ahLst/>
            <a:cxnLst/>
            <a:rect l="l" t="t" r="r" b="b"/>
            <a:pathLst>
              <a:path w="11485880" h="6858000" extrusionOk="0">
                <a:moveTo>
                  <a:pt x="0" y="6857999"/>
                </a:moveTo>
                <a:lnTo>
                  <a:pt x="11485304" y="6857999"/>
                </a:lnTo>
                <a:lnTo>
                  <a:pt x="11485304" y="0"/>
                </a:lnTo>
                <a:lnTo>
                  <a:pt x="0" y="0"/>
                </a:lnTo>
                <a:lnTo>
                  <a:pt x="0" y="6857999"/>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 name="Google Shape;7;p50"/>
          <p:cNvSpPr/>
          <p:nvPr/>
        </p:nvSpPr>
        <p:spPr>
          <a:xfrm>
            <a:off x="0" y="0"/>
            <a:ext cx="478155" cy="6858000"/>
          </a:xfrm>
          <a:custGeom>
            <a:avLst/>
            <a:gdLst/>
            <a:ahLst/>
            <a:cxnLst/>
            <a:rect l="l" t="t" r="r" b="b"/>
            <a:pathLst>
              <a:path w="478155" h="6858000" extrusionOk="0">
                <a:moveTo>
                  <a:pt x="0" y="6857999"/>
                </a:moveTo>
                <a:lnTo>
                  <a:pt x="478094" y="6857999"/>
                </a:lnTo>
                <a:lnTo>
                  <a:pt x="478094" y="0"/>
                </a:lnTo>
                <a:lnTo>
                  <a:pt x="0" y="0"/>
                </a:lnTo>
                <a:lnTo>
                  <a:pt x="0" y="6857999"/>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 name="Google Shape;8;p50"/>
          <p:cNvSpPr/>
          <p:nvPr/>
        </p:nvSpPr>
        <p:spPr>
          <a:xfrm>
            <a:off x="478094" y="376"/>
            <a:ext cx="228600" cy="6858000"/>
          </a:xfrm>
          <a:custGeom>
            <a:avLst/>
            <a:gdLst/>
            <a:ahLst/>
            <a:cxnLst/>
            <a:rect l="l" t="t" r="r" b="b"/>
            <a:pathLst>
              <a:path w="228600" h="6858000" extrusionOk="0">
                <a:moveTo>
                  <a:pt x="0" y="0"/>
                </a:moveTo>
                <a:lnTo>
                  <a:pt x="228599" y="0"/>
                </a:lnTo>
                <a:lnTo>
                  <a:pt x="228599" y="6857999"/>
                </a:lnTo>
                <a:lnTo>
                  <a:pt x="0" y="6857999"/>
                </a:lnTo>
                <a:lnTo>
                  <a:pt x="0" y="0"/>
                </a:lnTo>
                <a:close/>
              </a:path>
            </a:pathLst>
          </a:custGeom>
          <a:solidFill>
            <a:srgbClr val="22547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 name="Google Shape;9;p50"/>
          <p:cNvSpPr txBox="1">
            <a:spLocks noGrp="1"/>
          </p:cNvSpPr>
          <p:nvPr>
            <p:ph type="title"/>
          </p:nvPr>
        </p:nvSpPr>
        <p:spPr>
          <a:xfrm>
            <a:off x="1358900" y="660272"/>
            <a:ext cx="9474200" cy="1296035"/>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4400" b="0" i="0" u="none" strike="noStrike" cap="none">
                <a:solidFill>
                  <a:srgbClr val="4A231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 name="Google Shape;10;p50"/>
          <p:cNvSpPr txBox="1">
            <a:spLocks noGrp="1"/>
          </p:cNvSpPr>
          <p:nvPr>
            <p:ph type="body" idx="1"/>
          </p:nvPr>
        </p:nvSpPr>
        <p:spPr>
          <a:xfrm>
            <a:off x="1330605" y="2237992"/>
            <a:ext cx="9530789" cy="3456304"/>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2000" b="0" i="0" u="none" strike="noStrike" cap="none">
                <a:solidFill>
                  <a:srgbClr val="4A2318"/>
                </a:solidFill>
                <a:latin typeface="Times New Roman"/>
                <a:ea typeface="Times New Roman"/>
                <a:cs typeface="Times New Roman"/>
                <a:sym typeface="Times New Roman"/>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0"/>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2" name="Google Shape;12;p50"/>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50"/>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49.xml"/><Relationship Id="rId3" Type="http://schemas.openxmlformats.org/officeDocument/2006/relationships/slide" Target="slide4.xml"/><Relationship Id="rId7" Type="http://schemas.openxmlformats.org/officeDocument/2006/relationships/slide" Target="slide19.xml"/><Relationship Id="rId12" Type="http://schemas.openxmlformats.org/officeDocument/2006/relationships/slide" Target="slide4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6.xml"/><Relationship Id="rId11" Type="http://schemas.openxmlformats.org/officeDocument/2006/relationships/slide" Target="slide34.xml"/><Relationship Id="rId5" Type="http://schemas.openxmlformats.org/officeDocument/2006/relationships/slide" Target="slide12.xml"/><Relationship Id="rId15" Type="http://schemas.openxmlformats.org/officeDocument/2006/relationships/slide" Target="slide71.xml"/><Relationship Id="rId10" Type="http://schemas.openxmlformats.org/officeDocument/2006/relationships/slide" Target="slide35.xml"/><Relationship Id="rId4" Type="http://schemas.openxmlformats.org/officeDocument/2006/relationships/slide" Target="slide7.xml"/><Relationship Id="rId9" Type="http://schemas.openxmlformats.org/officeDocument/2006/relationships/slide" Target="slide31.xml"/><Relationship Id="rId14" Type="http://schemas.openxmlformats.org/officeDocument/2006/relationships/slide" Target="slide68.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som.rowan.edu/education/studentlife/stuco.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levins@rowan.edu"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som.rowan.edu/documents/day_travel_expense_01012023.pdf" TargetMode="External"/><Relationship Id="rId13" Type="http://schemas.openxmlformats.org/officeDocument/2006/relationships/hyperlink" Target="https://som.rowan.edu/documents/international_travel_request-5-1-23.pdf" TargetMode="External"/><Relationship Id="rId3" Type="http://schemas.openxmlformats.org/officeDocument/2006/relationships/hyperlink" Target="https://som.rowan.edu/documents/non-po-facts2.pdf" TargetMode="External"/><Relationship Id="rId7" Type="http://schemas.openxmlformats.org/officeDocument/2006/relationships/hyperlink" Target="https://som.rowan.edu/documents/som-student-reimbursement-request.revfeb23.pdf" TargetMode="External"/><Relationship Id="rId12" Type="http://schemas.openxmlformats.org/officeDocument/2006/relationships/hyperlink" Target="https://som.rowan.edu/documents/travel_expense_01012023.pdf" TargetMode="External"/><Relationship Id="rId17" Type="http://schemas.openxmlformats.org/officeDocument/2006/relationships/hyperlink" Target="https://som.rowan.edu/documents/rowan-virtua-sga-alumni-grant-request-form_2023.update.pdf" TargetMode="External"/><Relationship Id="rId2" Type="http://schemas.openxmlformats.org/officeDocument/2006/relationships/notesSlide" Target="../notesSlides/notesSlide34.xml"/><Relationship Id="rId16" Type="http://schemas.openxmlformats.org/officeDocument/2006/relationships/hyperlink" Target="https://som.rowan.edu/documents/rowan-virtua-sga-student-educational-lecture-grant-form_2022-2023.update.pdf" TargetMode="External"/><Relationship Id="rId1" Type="http://schemas.openxmlformats.org/officeDocument/2006/relationships/slideLayout" Target="../slideLayouts/slideLayout2.xml"/><Relationship Id="rId6" Type="http://schemas.openxmlformats.org/officeDocument/2006/relationships/hyperlink" Target="https://som.rowan.edu/documents/som-student-reimbursement-policy.revfeb231.pdf" TargetMode="External"/><Relationship Id="rId11" Type="http://schemas.openxmlformats.org/officeDocument/2006/relationships/hyperlink" Target="https://som.rowan.edu/documents/student_travel_waiver_updated_approved_01_23_2020-1.pdf" TargetMode="External"/><Relationship Id="rId5" Type="http://schemas.openxmlformats.org/officeDocument/2006/relationships/hyperlink" Target="https://som.rowan.edu/documents/reimbursement-explanation.pdf" TargetMode="External"/><Relationship Id="rId15" Type="http://schemas.openxmlformats.org/officeDocument/2006/relationships/hyperlink" Target="https://som.rowan.edu/documents/rowan-virtua-sga-club-special-projects-funding-request-form_2022-2023.update.pdf" TargetMode="External"/><Relationship Id="rId10" Type="http://schemas.openxmlformats.org/officeDocument/2006/relationships/hyperlink" Target="https://som.rowan.edu/documents/domestic_travel_request_01012023.pdf" TargetMode="External"/><Relationship Id="rId4" Type="http://schemas.openxmlformats.org/officeDocument/2006/relationships/hyperlink" Target="https://som.rowan.edu/documents/tax_exempt_form_nj.pdf" TargetMode="External"/><Relationship Id="rId9" Type="http://schemas.openxmlformats.org/officeDocument/2006/relationships/hyperlink" Target="https://som.rowan.edu/documents/travel-instructions-som-students-2023.pdf" TargetMode="External"/><Relationship Id="rId14" Type="http://schemas.openxmlformats.org/officeDocument/2006/relationships/hyperlink" Target="https://som.rowan.edu/documents/updated-funding-request-form-8-15-23.pdf"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levins@rowan.edu"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mailto:levins@rowan.edu"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sites.rowan.edu/accountspayable/_docs/concur_ui/doc_expense_report_tips.pdf"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levins@rowan.edu"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docs.google.com/forms/d/e/1FAIpQLSf_QqnR2FUOOxldPs3qTzdLRJpDDh3tjH2OuJ8lujIGtaiZtg/viewform"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https://calendar.google.com/calendar/embed?src=rowanSGA%40gmail.com&amp;ctz=America%2FNew_York"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som.rowan.edu/education/studentlife/reserve.html"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https://25live.collegenet.com/rowansom"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mailto:quinta02@rowan.edu"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mailto:spinanr@rowan.edu"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mailto:mitchellba@rowan.edu"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mailto:quinta02@rowan.edu" TargetMode="External"/><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hyperlink" Target="mailto:mitchellba@rowan.edu"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mailto:quinta02@rowan.edu" TargetMode="External"/><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mailto:quinta02@rowan.edu" TargetMode="External"/><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hyperlink" Target="mailto:mitchellba@rowan.edu"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mailto:quinta02@rowan.edu" TargetMode="External"/><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mailto:mitchellba@rowan.edu" TargetMode="External"/><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mailto:quinta02@rowan.edu" TargetMode="External"/><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2.xml.rels><?xml version="1.0" encoding="UTF-8" standalone="yes"?>
<Relationships xmlns="http://schemas.openxmlformats.org/package/2006/relationships"><Relationship Id="rId3" Type="http://schemas.openxmlformats.org/officeDocument/2006/relationships/hyperlink" Target="mailto:ahmedn88@rowan.edu"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mailto:quinta02@rowan.edu"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mailto:quinta02@rowan.edu"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mailto:falchelm@rowan.edu"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hyperlink" Target="mailto:miccicda@rowan.edu" TargetMode="External"/><Relationship Id="rId4" Type="http://schemas.openxmlformats.org/officeDocument/2006/relationships/hyperlink" Target="mailto:careyge@rowan.edu"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mailto:spinanr@rowan.edu"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mailto:mitchellba@rowan.edu"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hyperlink" Target="mailto:scotta7@rowan.edu"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hyperlink" Target="mailto:quinta02@rowan.edu" TargetMode="External"/><Relationship Id="rId7" Type="http://schemas.openxmlformats.org/officeDocument/2006/relationships/hyperlink" Target="mailto:spinanr@rowan.edu"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hyperlink" Target="mailto:levins@rowan.edu" TargetMode="External"/><Relationship Id="rId5" Type="http://schemas.openxmlformats.org/officeDocument/2006/relationships/hyperlink" Target="mailto:scotta7@rowan.edu" TargetMode="External"/><Relationship Id="rId4" Type="http://schemas.openxmlformats.org/officeDocument/2006/relationships/hyperlink" Target="mailto:mitchellba@rowan.edu"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mailto:levins@rowan.edu"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hyperlink" Target="mailto:watkin23@rowan.edu"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hyperlink" Target="https://groupme.com/join_group/70134034/3p9HulIY"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51"/>
        <p:cNvGrpSpPr/>
        <p:nvPr/>
      </p:nvGrpSpPr>
      <p:grpSpPr>
        <a:xfrm>
          <a:off x="0" y="0"/>
          <a:ext cx="0" cy="0"/>
          <a:chOff x="0" y="0"/>
          <a:chExt cx="0" cy="0"/>
        </a:xfrm>
      </p:grpSpPr>
      <p:sp>
        <p:nvSpPr>
          <p:cNvPr id="52" name="Google Shape;52;p1"/>
          <p:cNvSpPr/>
          <p:nvPr/>
        </p:nvSpPr>
        <p:spPr>
          <a:xfrm>
            <a:off x="0" y="0"/>
            <a:ext cx="12192000" cy="6858000"/>
          </a:xfrm>
          <a:custGeom>
            <a:avLst/>
            <a:gdLst/>
            <a:ahLst/>
            <a:cxnLst/>
            <a:rect l="l" t="t" r="r" b="b"/>
            <a:pathLst>
              <a:path w="12192000" h="6858000" extrusionOk="0">
                <a:moveTo>
                  <a:pt x="0" y="0"/>
                </a:moveTo>
                <a:lnTo>
                  <a:pt x="12191975" y="0"/>
                </a:lnTo>
                <a:lnTo>
                  <a:pt x="12191975" y="6857986"/>
                </a:lnTo>
                <a:lnTo>
                  <a:pt x="0" y="6857986"/>
                </a:lnTo>
                <a:lnTo>
                  <a:pt x="0" y="0"/>
                </a:lnTo>
                <a:close/>
              </a:path>
            </a:pathLst>
          </a:custGeom>
          <a:solidFill>
            <a:srgbClr val="22547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3" name="Google Shape;53;p1"/>
          <p:cNvSpPr/>
          <p:nvPr/>
        </p:nvSpPr>
        <p:spPr>
          <a:xfrm>
            <a:off x="11021178" y="1685648"/>
            <a:ext cx="406400" cy="4023995"/>
          </a:xfrm>
          <a:custGeom>
            <a:avLst/>
            <a:gdLst/>
            <a:ahLst/>
            <a:cxnLst/>
            <a:rect l="l" t="t" r="r" b="b"/>
            <a:pathLst>
              <a:path w="406400" h="4023995" extrusionOk="0">
                <a:moveTo>
                  <a:pt x="405773" y="4023618"/>
                </a:moveTo>
                <a:lnTo>
                  <a:pt x="0" y="4023618"/>
                </a:lnTo>
                <a:lnTo>
                  <a:pt x="0" y="0"/>
                </a:lnTo>
                <a:lnTo>
                  <a:pt x="405773" y="0"/>
                </a:lnTo>
                <a:lnTo>
                  <a:pt x="405773" y="4023618"/>
                </a:lnTo>
                <a:close/>
              </a:path>
            </a:pathLst>
          </a:custGeom>
          <a:solidFill>
            <a:srgbClr val="F6A52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54;p1"/>
          <p:cNvSpPr/>
          <p:nvPr/>
        </p:nvSpPr>
        <p:spPr>
          <a:xfrm>
            <a:off x="8151945" y="5708826"/>
            <a:ext cx="3275329" cy="385445"/>
          </a:xfrm>
          <a:custGeom>
            <a:avLst/>
            <a:gdLst/>
            <a:ahLst/>
            <a:cxnLst/>
            <a:rect l="l" t="t" r="r" b="b"/>
            <a:pathLst>
              <a:path w="3275329" h="385445" extrusionOk="0">
                <a:moveTo>
                  <a:pt x="3275006" y="385301"/>
                </a:moveTo>
                <a:lnTo>
                  <a:pt x="0" y="385301"/>
                </a:lnTo>
                <a:lnTo>
                  <a:pt x="0" y="0"/>
                </a:lnTo>
                <a:lnTo>
                  <a:pt x="3275006" y="441"/>
                </a:lnTo>
                <a:lnTo>
                  <a:pt x="3275006" y="385301"/>
                </a:lnTo>
                <a:close/>
              </a:path>
            </a:pathLst>
          </a:custGeom>
          <a:solidFill>
            <a:srgbClr val="F6A52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 name="Google Shape;55;p1"/>
          <p:cNvSpPr/>
          <p:nvPr/>
        </p:nvSpPr>
        <p:spPr>
          <a:xfrm>
            <a:off x="752856" y="744467"/>
            <a:ext cx="3275965" cy="4408805"/>
          </a:xfrm>
          <a:custGeom>
            <a:avLst/>
            <a:gdLst/>
            <a:ahLst/>
            <a:cxnLst/>
            <a:rect l="l" t="t" r="r" b="b"/>
            <a:pathLst>
              <a:path w="3275965" h="4408805" extrusionOk="0">
                <a:moveTo>
                  <a:pt x="405773" y="4408479"/>
                </a:moveTo>
                <a:lnTo>
                  <a:pt x="0" y="4408479"/>
                </a:lnTo>
                <a:lnTo>
                  <a:pt x="0" y="0"/>
                </a:lnTo>
                <a:lnTo>
                  <a:pt x="3275006" y="0"/>
                </a:lnTo>
                <a:lnTo>
                  <a:pt x="3275356" y="49338"/>
                </a:lnTo>
                <a:lnTo>
                  <a:pt x="3275443" y="145454"/>
                </a:lnTo>
                <a:lnTo>
                  <a:pt x="3275223" y="240288"/>
                </a:lnTo>
                <a:lnTo>
                  <a:pt x="3275310" y="336403"/>
                </a:lnTo>
                <a:lnTo>
                  <a:pt x="3275651" y="384419"/>
                </a:lnTo>
                <a:lnTo>
                  <a:pt x="405773" y="384419"/>
                </a:lnTo>
                <a:lnTo>
                  <a:pt x="405773" y="4408479"/>
                </a:lnTo>
                <a:close/>
              </a:path>
              <a:path w="3275965" h="4408805" extrusionOk="0">
                <a:moveTo>
                  <a:pt x="3275661" y="385741"/>
                </a:moveTo>
                <a:lnTo>
                  <a:pt x="405773" y="384419"/>
                </a:lnTo>
                <a:lnTo>
                  <a:pt x="3275651" y="384419"/>
                </a:lnTo>
                <a:lnTo>
                  <a:pt x="3275661" y="385741"/>
                </a:lnTo>
                <a:close/>
              </a:path>
            </a:pathLst>
          </a:custGeom>
          <a:solidFill>
            <a:srgbClr val="F6A52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 name="Google Shape;56;p1"/>
          <p:cNvSpPr txBox="1">
            <a:spLocks noGrp="1"/>
          </p:cNvSpPr>
          <p:nvPr>
            <p:ph type="ctrTitle"/>
          </p:nvPr>
        </p:nvSpPr>
        <p:spPr>
          <a:xfrm>
            <a:off x="2365058" y="1662531"/>
            <a:ext cx="7461884" cy="2228815"/>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a:solidFill>
                  <a:srgbClr val="F6A525"/>
                </a:solidFill>
              </a:rPr>
              <a:t>CLUB  	LEADERSHIP</a:t>
            </a:r>
            <a:endParaRPr>
              <a:solidFill>
                <a:srgbClr val="F6A525"/>
              </a:solidFill>
            </a:endParaRPr>
          </a:p>
        </p:txBody>
      </p:sp>
      <p:sp>
        <p:nvSpPr>
          <p:cNvPr id="57" name="Google Shape;57;p1"/>
          <p:cNvSpPr txBox="1"/>
          <p:nvPr/>
        </p:nvSpPr>
        <p:spPr>
          <a:xfrm>
            <a:off x="5192945" y="3519025"/>
            <a:ext cx="6591000" cy="1893000"/>
          </a:xfrm>
          <a:prstGeom prst="rect">
            <a:avLst/>
          </a:prstGeom>
          <a:noFill/>
          <a:ln>
            <a:noFill/>
          </a:ln>
        </p:spPr>
        <p:txBody>
          <a:bodyPr spcFirstLastPara="1" wrap="square" lIns="0" tIns="330200" rIns="0" bIns="0" anchor="t" anchorCtr="0">
            <a:spAutoFit/>
          </a:bodyPr>
          <a:lstStyle/>
          <a:p>
            <a:pPr marL="0" marR="0" lvl="0" indent="0" algn="ctr" rtl="0">
              <a:lnSpc>
                <a:spcPct val="100000"/>
              </a:lnSpc>
              <a:spcBef>
                <a:spcPts val="0"/>
              </a:spcBef>
              <a:spcAft>
                <a:spcPts val="0"/>
              </a:spcAft>
              <a:buClr>
                <a:srgbClr val="000000"/>
              </a:buClr>
              <a:buSzPts val="7200"/>
              <a:buFont typeface="Arial"/>
              <a:buNone/>
            </a:pPr>
            <a:r>
              <a:rPr lang="en-US" sz="7200" b="1" i="0" u="none" strike="noStrike" cap="none">
                <a:solidFill>
                  <a:srgbClr val="F6A525"/>
                </a:solidFill>
                <a:latin typeface="Arial"/>
                <a:ea typeface="Arial"/>
                <a:cs typeface="Arial"/>
                <a:sym typeface="Arial"/>
              </a:rPr>
              <a:t>PEARLS</a:t>
            </a:r>
            <a:endParaRPr sz="7200" b="0" i="0" u="none" strike="noStrike" cap="none">
              <a:solidFill>
                <a:srgbClr val="F6A525"/>
              </a:solidFill>
              <a:latin typeface="Arial"/>
              <a:ea typeface="Arial"/>
              <a:cs typeface="Arial"/>
              <a:sym typeface="Arial"/>
            </a:endParaRPr>
          </a:p>
          <a:p>
            <a:pPr marL="0" marR="0" lvl="0" indent="0" algn="ctr" rtl="0">
              <a:lnSpc>
                <a:spcPct val="100000"/>
              </a:lnSpc>
              <a:spcBef>
                <a:spcPts val="800"/>
              </a:spcBef>
              <a:spcAft>
                <a:spcPts val="0"/>
              </a:spcAft>
              <a:buClr>
                <a:srgbClr val="000000"/>
              </a:buClr>
              <a:buSzPts val="2300"/>
              <a:buFont typeface="Arial"/>
              <a:buNone/>
            </a:pPr>
            <a:r>
              <a:rPr lang="en-US" sz="2300" b="1" i="0" u="none" strike="noStrike" cap="none">
                <a:solidFill>
                  <a:srgbClr val="F6A525"/>
                </a:solidFill>
                <a:latin typeface="Arial"/>
                <a:ea typeface="Arial"/>
                <a:cs typeface="Arial"/>
                <a:sym typeface="Arial"/>
              </a:rPr>
              <a:t>SGA 2023 – 2024 </a:t>
            </a:r>
            <a:endParaRPr sz="2300" b="0" i="0" u="none" strike="noStrike" cap="none">
              <a:solidFill>
                <a:srgbClr val="F6A525"/>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28"/>
        <p:cNvGrpSpPr/>
        <p:nvPr/>
      </p:nvGrpSpPr>
      <p:grpSpPr>
        <a:xfrm>
          <a:off x="0" y="0"/>
          <a:ext cx="0" cy="0"/>
          <a:chOff x="0" y="0"/>
          <a:chExt cx="0" cy="0"/>
        </a:xfrm>
      </p:grpSpPr>
      <p:sp>
        <p:nvSpPr>
          <p:cNvPr id="129" name="Google Shape;129;p6"/>
          <p:cNvSpPr/>
          <p:nvPr/>
        </p:nvSpPr>
        <p:spPr>
          <a:xfrm>
            <a:off x="706693" y="0"/>
            <a:ext cx="11485880" cy="6728450"/>
          </a:xfrm>
          <a:custGeom>
            <a:avLst/>
            <a:gdLst/>
            <a:ahLst/>
            <a:cxnLst/>
            <a:rect l="l" t="t" r="r" b="b"/>
            <a:pathLst>
              <a:path w="11485880" h="6858000" extrusionOk="0">
                <a:moveTo>
                  <a:pt x="0" y="6857986"/>
                </a:moveTo>
                <a:lnTo>
                  <a:pt x="11485282" y="6857986"/>
                </a:lnTo>
                <a:lnTo>
                  <a:pt x="11485282" y="0"/>
                </a:lnTo>
                <a:lnTo>
                  <a:pt x="0" y="0"/>
                </a:lnTo>
                <a:lnTo>
                  <a:pt x="0" y="6857986"/>
                </a:lnTo>
                <a:close/>
              </a:path>
            </a:pathLst>
          </a:cu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0" name="Google Shape;130;p6"/>
          <p:cNvSpPr/>
          <p:nvPr/>
        </p:nvSpPr>
        <p:spPr>
          <a:xfrm>
            <a:off x="0" y="0"/>
            <a:ext cx="478155" cy="6858000"/>
          </a:xfrm>
          <a:custGeom>
            <a:avLst/>
            <a:gdLst/>
            <a:ahLst/>
            <a:cxnLst/>
            <a:rect l="l" t="t" r="r" b="b"/>
            <a:pathLst>
              <a:path w="478155" h="6858000" extrusionOk="0">
                <a:moveTo>
                  <a:pt x="0" y="6857986"/>
                </a:moveTo>
                <a:lnTo>
                  <a:pt x="478094" y="6857986"/>
                </a:lnTo>
                <a:lnTo>
                  <a:pt x="478094" y="0"/>
                </a:lnTo>
                <a:lnTo>
                  <a:pt x="0" y="0"/>
                </a:lnTo>
                <a:lnTo>
                  <a:pt x="0" y="6857986"/>
                </a:lnTo>
                <a:close/>
              </a:path>
            </a:pathLst>
          </a:cu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1" name="Google Shape;131;p6"/>
          <p:cNvSpPr/>
          <p:nvPr/>
        </p:nvSpPr>
        <p:spPr>
          <a:xfrm>
            <a:off x="478094" y="375"/>
            <a:ext cx="228600" cy="6858000"/>
          </a:xfrm>
          <a:custGeom>
            <a:avLst/>
            <a:gdLst/>
            <a:ahLst/>
            <a:cxnLst/>
            <a:rect l="l" t="t" r="r" b="b"/>
            <a:pathLst>
              <a:path w="228600" h="6858000" extrusionOk="0">
                <a:moveTo>
                  <a:pt x="0" y="0"/>
                </a:moveTo>
                <a:lnTo>
                  <a:pt x="228599" y="0"/>
                </a:lnTo>
                <a:lnTo>
                  <a:pt x="228599" y="6857986"/>
                </a:lnTo>
                <a:lnTo>
                  <a:pt x="0" y="6857986"/>
                </a:lnTo>
                <a:lnTo>
                  <a:pt x="0" y="0"/>
                </a:lnTo>
                <a:close/>
              </a:path>
            </a:pathLst>
          </a:custGeom>
          <a:solidFill>
            <a:srgbClr val="22547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2" name="Google Shape;132;p6"/>
          <p:cNvSpPr txBox="1">
            <a:spLocks noGrp="1"/>
          </p:cNvSpPr>
          <p:nvPr>
            <p:ph type="title"/>
          </p:nvPr>
        </p:nvSpPr>
        <p:spPr>
          <a:xfrm>
            <a:off x="1353749" y="319106"/>
            <a:ext cx="9484499" cy="689932"/>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1"/>
              <a:t>SGA-based Non-Funded Clubs</a:t>
            </a:r>
            <a:endParaRPr b="1"/>
          </a:p>
        </p:txBody>
      </p:sp>
      <p:sp>
        <p:nvSpPr>
          <p:cNvPr id="133" name="Google Shape;133;p6"/>
          <p:cNvSpPr txBox="1"/>
          <p:nvPr/>
        </p:nvSpPr>
        <p:spPr>
          <a:xfrm>
            <a:off x="1353750" y="1186662"/>
            <a:ext cx="9484500" cy="4776000"/>
          </a:xfrm>
          <a:prstGeom prst="rect">
            <a:avLst/>
          </a:prstGeom>
          <a:noFill/>
          <a:ln>
            <a:noFill/>
          </a:ln>
        </p:spPr>
        <p:txBody>
          <a:bodyPr spcFirstLastPara="1" wrap="square" lIns="0" tIns="9525" rIns="0" bIns="0" anchor="t" anchorCtr="0">
            <a:spAutoFit/>
          </a:bodyPr>
          <a:lstStyle/>
          <a:p>
            <a:pPr marL="355600" marR="777240" lvl="0" indent="-342900" algn="l" rtl="0">
              <a:lnSpc>
                <a:spcPct val="100899"/>
              </a:lnSpc>
              <a:spcBef>
                <a:spcPts val="0"/>
              </a:spcBef>
              <a:spcAft>
                <a:spcPts val="0"/>
              </a:spcAft>
              <a:buClr>
                <a:srgbClr val="225475"/>
              </a:buClr>
              <a:buSzPts val="2760"/>
              <a:buFont typeface="Arial"/>
              <a:buChar char="•"/>
            </a:pPr>
            <a:r>
              <a:rPr lang="en-US" sz="2400" b="0" i="0" u="none" strike="noStrike" cap="none">
                <a:solidFill>
                  <a:srgbClr val="225475"/>
                </a:solidFill>
                <a:latin typeface="Times New Roman"/>
                <a:ea typeface="Times New Roman"/>
                <a:cs typeface="Times New Roman"/>
                <a:sym typeface="Times New Roman"/>
              </a:rPr>
              <a:t>Organizations/clubs that are SGA-based and ar</a:t>
            </a:r>
            <a:r>
              <a:rPr lang="en-US" sz="2400">
                <a:solidFill>
                  <a:srgbClr val="225475"/>
                </a:solidFill>
                <a:latin typeface="Times New Roman"/>
                <a:ea typeface="Times New Roman"/>
                <a:cs typeface="Times New Roman"/>
                <a:sym typeface="Times New Roman"/>
              </a:rPr>
              <a:t>e inactive or probationary do NOT receive funding.</a:t>
            </a:r>
            <a:endParaRPr sz="2400" b="0" i="0" u="none" strike="noStrike" cap="none">
              <a:solidFill>
                <a:srgbClr val="225475"/>
              </a:solidFill>
              <a:latin typeface="Times New Roman"/>
              <a:ea typeface="Times New Roman"/>
              <a:cs typeface="Times New Roman"/>
              <a:sym typeface="Times New Roman"/>
            </a:endParaRPr>
          </a:p>
          <a:p>
            <a:pPr marL="457200" marR="0" lvl="0" indent="-295275" algn="l" rtl="0">
              <a:lnSpc>
                <a:spcPct val="100000"/>
              </a:lnSpc>
              <a:spcBef>
                <a:spcPts val="5"/>
              </a:spcBef>
              <a:spcAft>
                <a:spcPts val="0"/>
              </a:spcAft>
              <a:buClr>
                <a:srgbClr val="4A2318"/>
              </a:buClr>
              <a:buSzPts val="2550"/>
              <a:buFont typeface="Arial"/>
              <a:buNone/>
            </a:pPr>
            <a:endParaRPr sz="2550" b="0" i="0" u="none" strike="noStrike" cap="none">
              <a:solidFill>
                <a:srgbClr val="225475"/>
              </a:solidFill>
              <a:latin typeface="Times New Roman"/>
              <a:ea typeface="Times New Roman"/>
              <a:cs typeface="Times New Roman"/>
              <a:sym typeface="Times New Roman"/>
            </a:endParaRPr>
          </a:p>
          <a:p>
            <a:pPr marL="370841" marR="5080" lvl="0" indent="-342900" algn="l" rtl="0">
              <a:lnSpc>
                <a:spcPct val="118750"/>
              </a:lnSpc>
              <a:spcBef>
                <a:spcPts val="0"/>
              </a:spcBef>
              <a:spcAft>
                <a:spcPts val="0"/>
              </a:spcAft>
              <a:buClr>
                <a:srgbClr val="225475"/>
              </a:buClr>
              <a:buSzPts val="2760"/>
              <a:buFont typeface="Arial"/>
              <a:buChar char="•"/>
            </a:pPr>
            <a:r>
              <a:rPr lang="en-US" sz="2400" b="0" i="0" u="none" strike="noStrike" cap="none">
                <a:solidFill>
                  <a:srgbClr val="225475"/>
                </a:solidFill>
                <a:latin typeface="Times New Roman"/>
                <a:ea typeface="Times New Roman"/>
                <a:cs typeface="Times New Roman"/>
                <a:sym typeface="Times New Roman"/>
              </a:rPr>
              <a:t>Established clubs that have completed the two-year academic probation and </a:t>
            </a:r>
            <a:r>
              <a:rPr lang="en-US" sz="2400">
                <a:solidFill>
                  <a:srgbClr val="225475"/>
                </a:solidFill>
                <a:latin typeface="Times New Roman"/>
                <a:ea typeface="Times New Roman"/>
                <a:cs typeface="Times New Roman"/>
                <a:sym typeface="Times New Roman"/>
              </a:rPr>
              <a:t>met the requirements</a:t>
            </a:r>
            <a:r>
              <a:rPr lang="en-US" sz="2400" b="0" i="0" u="none" strike="noStrike" cap="none">
                <a:solidFill>
                  <a:srgbClr val="225475"/>
                </a:solidFill>
                <a:latin typeface="Times New Roman"/>
                <a:ea typeface="Times New Roman"/>
                <a:cs typeface="Times New Roman"/>
                <a:sym typeface="Times New Roman"/>
              </a:rPr>
              <a:t> set forth by SGA </a:t>
            </a:r>
            <a:r>
              <a:rPr lang="en-US" sz="2400">
                <a:solidFill>
                  <a:srgbClr val="225475"/>
                </a:solidFill>
                <a:latin typeface="Times New Roman"/>
                <a:ea typeface="Times New Roman"/>
                <a:cs typeface="Times New Roman"/>
                <a:sym typeface="Times New Roman"/>
              </a:rPr>
              <a:t>will </a:t>
            </a:r>
            <a:r>
              <a:rPr lang="en-US" sz="2400" b="0" i="0" u="none" strike="noStrike" cap="none">
                <a:solidFill>
                  <a:srgbClr val="225475"/>
                </a:solidFill>
                <a:latin typeface="Times New Roman"/>
                <a:ea typeface="Times New Roman"/>
                <a:cs typeface="Times New Roman"/>
                <a:sym typeface="Times New Roman"/>
              </a:rPr>
              <a:t>receive funding based on their year-end report (YER).</a:t>
            </a:r>
            <a:endParaRPr sz="1400" b="0" i="0" u="none" strike="noStrike" cap="none">
              <a:solidFill>
                <a:srgbClr val="225475"/>
              </a:solidFill>
              <a:latin typeface="Arial"/>
              <a:ea typeface="Arial"/>
              <a:cs typeface="Arial"/>
              <a:sym typeface="Arial"/>
            </a:endParaRPr>
          </a:p>
          <a:p>
            <a:pPr marL="370841" marR="5080" lvl="0" indent="-190500" algn="l" rtl="0">
              <a:lnSpc>
                <a:spcPct val="118750"/>
              </a:lnSpc>
              <a:spcBef>
                <a:spcPts val="0"/>
              </a:spcBef>
              <a:spcAft>
                <a:spcPts val="0"/>
              </a:spcAft>
              <a:buClr>
                <a:srgbClr val="4A2318"/>
              </a:buClr>
              <a:buSzPts val="2400"/>
              <a:buFont typeface="Arial"/>
              <a:buNone/>
            </a:pPr>
            <a:endParaRPr sz="2400" b="0" i="0" u="none" strike="noStrike" cap="none">
              <a:solidFill>
                <a:srgbClr val="225475"/>
              </a:solidFill>
              <a:latin typeface="Times New Roman"/>
              <a:ea typeface="Times New Roman"/>
              <a:cs typeface="Times New Roman"/>
              <a:sym typeface="Times New Roman"/>
            </a:endParaRPr>
          </a:p>
          <a:p>
            <a:pPr marL="370841" marR="5080" lvl="0" indent="-342900" algn="l" rtl="0">
              <a:lnSpc>
                <a:spcPct val="118750"/>
              </a:lnSpc>
              <a:spcBef>
                <a:spcPts val="0"/>
              </a:spcBef>
              <a:spcAft>
                <a:spcPts val="0"/>
              </a:spcAft>
              <a:buClr>
                <a:srgbClr val="225475"/>
              </a:buClr>
              <a:buSzPts val="2760"/>
              <a:buFont typeface="Arial"/>
              <a:buChar char="•"/>
            </a:pPr>
            <a:r>
              <a:rPr lang="en-US" sz="2400" b="0" i="0" u="none" strike="noStrike" cap="none">
                <a:solidFill>
                  <a:srgbClr val="225475"/>
                </a:solidFill>
                <a:latin typeface="Times New Roman"/>
                <a:ea typeface="Times New Roman"/>
                <a:cs typeface="Times New Roman"/>
                <a:sym typeface="Times New Roman"/>
              </a:rPr>
              <a:t>Established Inactive clubs are not eligible to receive SGA funding until their status changes to established active and submit a year-end report. They CAN petition SGA for an alumni grant and/or a special project funding request.</a:t>
            </a:r>
            <a:endParaRPr sz="2400" b="0" i="0" u="none" strike="noStrike" cap="none">
              <a:solidFill>
                <a:srgbClr val="225475"/>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37"/>
        <p:cNvGrpSpPr/>
        <p:nvPr/>
      </p:nvGrpSpPr>
      <p:grpSpPr>
        <a:xfrm>
          <a:off x="0" y="0"/>
          <a:ext cx="0" cy="0"/>
          <a:chOff x="0" y="0"/>
          <a:chExt cx="0" cy="0"/>
        </a:xfrm>
      </p:grpSpPr>
      <p:sp>
        <p:nvSpPr>
          <p:cNvPr id="138" name="Google Shape;138;p7"/>
          <p:cNvSpPr/>
          <p:nvPr/>
        </p:nvSpPr>
        <p:spPr>
          <a:xfrm>
            <a:off x="706693" y="0"/>
            <a:ext cx="11485880" cy="6858000"/>
          </a:xfrm>
          <a:custGeom>
            <a:avLst/>
            <a:gdLst/>
            <a:ahLst/>
            <a:cxnLst/>
            <a:rect l="l" t="t" r="r" b="b"/>
            <a:pathLst>
              <a:path w="11485880" h="6858000" extrusionOk="0">
                <a:moveTo>
                  <a:pt x="0" y="6857986"/>
                </a:moveTo>
                <a:lnTo>
                  <a:pt x="11485282" y="6857986"/>
                </a:lnTo>
                <a:lnTo>
                  <a:pt x="11485282" y="0"/>
                </a:lnTo>
                <a:lnTo>
                  <a:pt x="0" y="0"/>
                </a:lnTo>
                <a:lnTo>
                  <a:pt x="0" y="6857986"/>
                </a:lnTo>
                <a:close/>
              </a:path>
            </a:pathLst>
          </a:cu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9" name="Google Shape;139;p7"/>
          <p:cNvSpPr/>
          <p:nvPr/>
        </p:nvSpPr>
        <p:spPr>
          <a:xfrm>
            <a:off x="0" y="0"/>
            <a:ext cx="478155" cy="6858000"/>
          </a:xfrm>
          <a:custGeom>
            <a:avLst/>
            <a:gdLst/>
            <a:ahLst/>
            <a:cxnLst/>
            <a:rect l="l" t="t" r="r" b="b"/>
            <a:pathLst>
              <a:path w="478155" h="6858000" extrusionOk="0">
                <a:moveTo>
                  <a:pt x="0" y="6857986"/>
                </a:moveTo>
                <a:lnTo>
                  <a:pt x="478094" y="6857986"/>
                </a:lnTo>
                <a:lnTo>
                  <a:pt x="478094" y="0"/>
                </a:lnTo>
                <a:lnTo>
                  <a:pt x="0" y="0"/>
                </a:lnTo>
                <a:lnTo>
                  <a:pt x="0" y="6857986"/>
                </a:lnTo>
                <a:close/>
              </a:path>
            </a:pathLst>
          </a:cu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0" name="Google Shape;140;p7"/>
          <p:cNvSpPr/>
          <p:nvPr/>
        </p:nvSpPr>
        <p:spPr>
          <a:xfrm>
            <a:off x="478094" y="375"/>
            <a:ext cx="228600" cy="6858000"/>
          </a:xfrm>
          <a:custGeom>
            <a:avLst/>
            <a:gdLst/>
            <a:ahLst/>
            <a:cxnLst/>
            <a:rect l="l" t="t" r="r" b="b"/>
            <a:pathLst>
              <a:path w="228600" h="6858000" extrusionOk="0">
                <a:moveTo>
                  <a:pt x="0" y="0"/>
                </a:moveTo>
                <a:lnTo>
                  <a:pt x="228599" y="0"/>
                </a:lnTo>
                <a:lnTo>
                  <a:pt x="228599" y="6857986"/>
                </a:lnTo>
                <a:lnTo>
                  <a:pt x="0" y="6857986"/>
                </a:lnTo>
                <a:lnTo>
                  <a:pt x="0" y="0"/>
                </a:lnTo>
                <a:close/>
              </a:path>
            </a:pathLst>
          </a:custGeom>
          <a:solidFill>
            <a:srgbClr val="22547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1" name="Google Shape;141;p7"/>
          <p:cNvSpPr txBox="1">
            <a:spLocks noGrp="1"/>
          </p:cNvSpPr>
          <p:nvPr>
            <p:ph type="title"/>
          </p:nvPr>
        </p:nvSpPr>
        <p:spPr>
          <a:xfrm>
            <a:off x="1371597" y="660268"/>
            <a:ext cx="8298876" cy="69596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1"/>
              <a:t>SGA-based Funded Clubs</a:t>
            </a:r>
            <a:endParaRPr b="1"/>
          </a:p>
        </p:txBody>
      </p:sp>
      <p:sp>
        <p:nvSpPr>
          <p:cNvPr id="142" name="Google Shape;142;p7"/>
          <p:cNvSpPr txBox="1"/>
          <p:nvPr/>
        </p:nvSpPr>
        <p:spPr>
          <a:xfrm>
            <a:off x="1371597" y="1564826"/>
            <a:ext cx="9532500" cy="4006800"/>
          </a:xfrm>
          <a:prstGeom prst="rect">
            <a:avLst/>
          </a:prstGeom>
          <a:noFill/>
          <a:ln>
            <a:noFill/>
          </a:ln>
        </p:spPr>
        <p:txBody>
          <a:bodyPr spcFirstLastPara="1" wrap="square" lIns="0" tIns="12050" rIns="0" bIns="0" anchor="t" anchorCtr="0">
            <a:spAutoFit/>
          </a:bodyPr>
          <a:lstStyle/>
          <a:p>
            <a:pPr marL="250825" marR="323215" lvl="0" indent="-238125" algn="l" rtl="0">
              <a:lnSpc>
                <a:spcPct val="111400"/>
              </a:lnSpc>
              <a:spcBef>
                <a:spcPts val="1320"/>
              </a:spcBef>
              <a:spcAft>
                <a:spcPts val="0"/>
              </a:spcAft>
              <a:buClr>
                <a:srgbClr val="225475"/>
              </a:buClr>
              <a:buSzPts val="2760"/>
              <a:buFont typeface="Arial"/>
              <a:buChar char="•"/>
            </a:pPr>
            <a:r>
              <a:rPr lang="en-US" sz="2400">
                <a:solidFill>
                  <a:srgbClr val="225475"/>
                </a:solidFill>
                <a:latin typeface="Times New Roman"/>
                <a:ea typeface="Times New Roman"/>
                <a:cs typeface="Times New Roman"/>
                <a:sym typeface="Times New Roman"/>
              </a:rPr>
              <a:t>Organizations/clubs that are SGA-based and are established and have met the minimum year-end requirements will receive funding.</a:t>
            </a:r>
            <a:endParaRPr sz="2400">
              <a:solidFill>
                <a:srgbClr val="225475"/>
              </a:solidFill>
              <a:latin typeface="Times New Roman"/>
              <a:ea typeface="Times New Roman"/>
              <a:cs typeface="Times New Roman"/>
              <a:sym typeface="Times New Roman"/>
            </a:endParaRPr>
          </a:p>
          <a:p>
            <a:pPr marL="250825" marR="323215" lvl="0" indent="-238125" algn="l" rtl="0">
              <a:lnSpc>
                <a:spcPct val="111400"/>
              </a:lnSpc>
              <a:spcBef>
                <a:spcPts val="1320"/>
              </a:spcBef>
              <a:spcAft>
                <a:spcPts val="0"/>
              </a:spcAft>
              <a:buClr>
                <a:srgbClr val="225475"/>
              </a:buClr>
              <a:buSzPts val="2760"/>
              <a:buFont typeface="Arial"/>
              <a:buChar char="•"/>
            </a:pPr>
            <a:r>
              <a:rPr lang="en-US" sz="2400" b="0" i="0" u="none" strike="noStrike" cap="none">
                <a:solidFill>
                  <a:srgbClr val="225475"/>
                </a:solidFill>
                <a:latin typeface="Times New Roman"/>
                <a:ea typeface="Times New Roman"/>
                <a:cs typeface="Times New Roman"/>
                <a:sym typeface="Times New Roman"/>
              </a:rPr>
              <a:t>Funded clubs will receive their funding from the annual disbursement which are allocated from the Student Activity Fees.</a:t>
            </a:r>
            <a:endParaRPr sz="2400" b="0" i="0" u="none" strike="noStrike" cap="none">
              <a:solidFill>
                <a:srgbClr val="225475"/>
              </a:solidFill>
              <a:latin typeface="Times New Roman"/>
              <a:ea typeface="Times New Roman"/>
              <a:cs typeface="Times New Roman"/>
              <a:sym typeface="Times New Roman"/>
            </a:endParaRPr>
          </a:p>
          <a:p>
            <a:pPr marL="250825" marR="95885" lvl="0" indent="-238125" algn="l" rtl="0">
              <a:lnSpc>
                <a:spcPct val="109700"/>
              </a:lnSpc>
              <a:spcBef>
                <a:spcPts val="1360"/>
              </a:spcBef>
              <a:spcAft>
                <a:spcPts val="0"/>
              </a:spcAft>
              <a:buClr>
                <a:srgbClr val="225475"/>
              </a:buClr>
              <a:buSzPts val="2760"/>
              <a:buFont typeface="Arial"/>
              <a:buChar char="•"/>
            </a:pPr>
            <a:r>
              <a:rPr lang="en-US" sz="2400" b="0" i="0" u="none" strike="noStrike" cap="none">
                <a:solidFill>
                  <a:srgbClr val="225475"/>
                </a:solidFill>
                <a:latin typeface="Times New Roman"/>
                <a:ea typeface="Times New Roman"/>
                <a:cs typeface="Times New Roman"/>
                <a:sym typeface="Times New Roman"/>
              </a:rPr>
              <a:t>Clubs may be eligible for additional funding, which will be awarded on a point system for each additional category met.</a:t>
            </a:r>
            <a:endParaRPr sz="1400" b="0" i="0" u="none" strike="noStrike" cap="none">
              <a:solidFill>
                <a:srgbClr val="225475"/>
              </a:solidFill>
              <a:latin typeface="Arial"/>
              <a:ea typeface="Arial"/>
              <a:cs typeface="Arial"/>
              <a:sym typeface="Arial"/>
            </a:endParaRPr>
          </a:p>
          <a:p>
            <a:pPr marL="250825" marR="95885" lvl="0" indent="-238125" algn="l" rtl="0">
              <a:lnSpc>
                <a:spcPct val="109700"/>
              </a:lnSpc>
              <a:spcBef>
                <a:spcPts val="1360"/>
              </a:spcBef>
              <a:spcAft>
                <a:spcPts val="0"/>
              </a:spcAft>
              <a:buClr>
                <a:srgbClr val="225475"/>
              </a:buClr>
              <a:buSzPts val="2760"/>
              <a:buFont typeface="Arial"/>
              <a:buChar char="•"/>
            </a:pPr>
            <a:r>
              <a:rPr lang="en-US" sz="2400" b="0" i="0" u="none" strike="noStrike" cap="none">
                <a:solidFill>
                  <a:srgbClr val="225475"/>
                </a:solidFill>
                <a:latin typeface="Times New Roman"/>
                <a:ea typeface="Times New Roman"/>
                <a:cs typeface="Times New Roman"/>
                <a:sym typeface="Times New Roman"/>
              </a:rPr>
              <a:t>More information about this will be covered on the Year-End Report section.</a:t>
            </a:r>
            <a:endParaRPr sz="2400" b="0" i="0" u="none" strike="noStrike" cap="none">
              <a:solidFill>
                <a:srgbClr val="225475"/>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46"/>
        <p:cNvGrpSpPr/>
        <p:nvPr/>
      </p:nvGrpSpPr>
      <p:grpSpPr>
        <a:xfrm>
          <a:off x="0" y="0"/>
          <a:ext cx="0" cy="0"/>
          <a:chOff x="0" y="0"/>
          <a:chExt cx="0" cy="0"/>
        </a:xfrm>
      </p:grpSpPr>
      <p:sp>
        <p:nvSpPr>
          <p:cNvPr id="147" name="Google Shape;147;p8"/>
          <p:cNvSpPr/>
          <p:nvPr/>
        </p:nvSpPr>
        <p:spPr>
          <a:xfrm>
            <a:off x="0" y="0"/>
            <a:ext cx="12192000" cy="6858000"/>
          </a:xfrm>
          <a:custGeom>
            <a:avLst/>
            <a:gdLst/>
            <a:ahLst/>
            <a:cxnLst/>
            <a:rect l="l" t="t" r="r" b="b"/>
            <a:pathLst>
              <a:path w="12192000" h="6858000" extrusionOk="0">
                <a:moveTo>
                  <a:pt x="0" y="0"/>
                </a:moveTo>
                <a:lnTo>
                  <a:pt x="12191975" y="0"/>
                </a:lnTo>
                <a:lnTo>
                  <a:pt x="12191975" y="6857986"/>
                </a:lnTo>
                <a:lnTo>
                  <a:pt x="0" y="6857986"/>
                </a:lnTo>
                <a:lnTo>
                  <a:pt x="0" y="0"/>
                </a:lnTo>
                <a:close/>
              </a:path>
            </a:pathLst>
          </a:custGeom>
          <a:solidFill>
            <a:srgbClr val="22547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8" name="Google Shape;148;p8"/>
          <p:cNvSpPr/>
          <p:nvPr/>
        </p:nvSpPr>
        <p:spPr>
          <a:xfrm>
            <a:off x="11021248" y="1685648"/>
            <a:ext cx="405765" cy="4027170"/>
          </a:xfrm>
          <a:custGeom>
            <a:avLst/>
            <a:gdLst/>
            <a:ahLst/>
            <a:cxnLst/>
            <a:rect l="l" t="t" r="r" b="b"/>
            <a:pathLst>
              <a:path w="405765" h="4027170" extrusionOk="0">
                <a:moveTo>
                  <a:pt x="0" y="0"/>
                </a:moveTo>
                <a:lnTo>
                  <a:pt x="405703" y="0"/>
                </a:lnTo>
                <a:lnTo>
                  <a:pt x="405703" y="4027170"/>
                </a:lnTo>
                <a:lnTo>
                  <a:pt x="0" y="4027170"/>
                </a:lnTo>
                <a:lnTo>
                  <a:pt x="0" y="0"/>
                </a:lnTo>
                <a:close/>
              </a:path>
            </a:pathLst>
          </a:custGeom>
          <a:solidFill>
            <a:srgbClr val="F6A52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9" name="Google Shape;149;p8"/>
          <p:cNvSpPr/>
          <p:nvPr/>
        </p:nvSpPr>
        <p:spPr>
          <a:xfrm>
            <a:off x="8151945" y="5712818"/>
            <a:ext cx="3275329" cy="381000"/>
          </a:xfrm>
          <a:custGeom>
            <a:avLst/>
            <a:gdLst/>
            <a:ahLst/>
            <a:cxnLst/>
            <a:rect l="l" t="t" r="r" b="b"/>
            <a:pathLst>
              <a:path w="3275329" h="381000" extrusionOk="0">
                <a:moveTo>
                  <a:pt x="0" y="0"/>
                </a:moveTo>
                <a:lnTo>
                  <a:pt x="3275006" y="0"/>
                </a:lnTo>
                <a:lnTo>
                  <a:pt x="3275006" y="381000"/>
                </a:lnTo>
                <a:lnTo>
                  <a:pt x="0" y="381000"/>
                </a:lnTo>
                <a:lnTo>
                  <a:pt x="0" y="0"/>
                </a:lnTo>
                <a:close/>
              </a:path>
            </a:pathLst>
          </a:custGeom>
          <a:solidFill>
            <a:srgbClr val="F6A52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0" name="Google Shape;150;p8"/>
          <p:cNvSpPr txBox="1">
            <a:spLocks noGrp="1"/>
          </p:cNvSpPr>
          <p:nvPr>
            <p:ph type="title"/>
          </p:nvPr>
        </p:nvSpPr>
        <p:spPr>
          <a:xfrm>
            <a:off x="-353290" y="1894402"/>
            <a:ext cx="9414164" cy="2228815"/>
          </a:xfrm>
          <a:prstGeom prst="rect">
            <a:avLst/>
          </a:prstGeom>
          <a:noFill/>
          <a:ln>
            <a:noFill/>
          </a:ln>
        </p:spPr>
        <p:txBody>
          <a:bodyPr spcFirstLastPara="1" wrap="square" lIns="0" tIns="12700" rIns="0" bIns="0" anchor="t" anchorCtr="0">
            <a:spAutoFit/>
          </a:bodyPr>
          <a:lstStyle/>
          <a:p>
            <a:pPr marL="12700" lvl="0" indent="0" algn="r" rtl="0">
              <a:lnSpc>
                <a:spcPct val="100000"/>
              </a:lnSpc>
              <a:spcBef>
                <a:spcPts val="0"/>
              </a:spcBef>
              <a:spcAft>
                <a:spcPts val="0"/>
              </a:spcAft>
              <a:buSzPts val="1400"/>
              <a:buNone/>
            </a:pPr>
            <a:r>
              <a:rPr lang="en-US" sz="7200" b="1"/>
              <a:t>How to </a:t>
            </a:r>
            <a:br>
              <a:rPr lang="en-US" sz="7200" b="1"/>
            </a:br>
            <a:r>
              <a:rPr lang="en-US" sz="7200" b="1"/>
              <a:t>Become a Club</a:t>
            </a:r>
            <a:endParaRPr sz="7200"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9"/>
          <p:cNvSpPr txBox="1">
            <a:spLocks noGrp="1"/>
          </p:cNvSpPr>
          <p:nvPr>
            <p:ph type="title"/>
          </p:nvPr>
        </p:nvSpPr>
        <p:spPr>
          <a:xfrm>
            <a:off x="1358900" y="660272"/>
            <a:ext cx="9080500" cy="689932"/>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1"/>
              <a:t>How to Establish A New Club</a:t>
            </a:r>
            <a:endParaRPr b="1"/>
          </a:p>
        </p:txBody>
      </p:sp>
      <p:sp>
        <p:nvSpPr>
          <p:cNvPr id="156" name="Google Shape;156;p9"/>
          <p:cNvSpPr txBox="1"/>
          <p:nvPr/>
        </p:nvSpPr>
        <p:spPr>
          <a:xfrm>
            <a:off x="1445645" y="1569445"/>
            <a:ext cx="9273000" cy="4204500"/>
          </a:xfrm>
          <a:prstGeom prst="rect">
            <a:avLst/>
          </a:prstGeom>
          <a:noFill/>
          <a:ln>
            <a:noFill/>
          </a:ln>
        </p:spPr>
        <p:txBody>
          <a:bodyPr spcFirstLastPara="1" wrap="square" lIns="0" tIns="31750" rIns="0" bIns="0" anchor="t" anchorCtr="0">
            <a:spAutoFit/>
          </a:bodyPr>
          <a:lstStyle/>
          <a:p>
            <a:pPr marL="250825" marR="127000" lvl="0" indent="-238125" algn="l" rtl="0">
              <a:lnSpc>
                <a:spcPct val="100000"/>
              </a:lnSpc>
              <a:spcBef>
                <a:spcPts val="0"/>
              </a:spcBef>
              <a:spcAft>
                <a:spcPts val="0"/>
              </a:spcAft>
              <a:buClr>
                <a:srgbClr val="225475"/>
              </a:buClr>
              <a:buSzPts val="2530"/>
              <a:buFont typeface="Arial"/>
              <a:buChar char="•"/>
            </a:pPr>
            <a:r>
              <a:rPr lang="en-US" sz="2200" b="0" i="0" u="none" strike="noStrike" cap="none">
                <a:solidFill>
                  <a:srgbClr val="225475"/>
                </a:solidFill>
                <a:latin typeface="Times New Roman"/>
                <a:ea typeface="Times New Roman"/>
                <a:cs typeface="Times New Roman"/>
                <a:sym typeface="Times New Roman"/>
              </a:rPr>
              <a:t>Before doing anything, you should speak to Dean Micciche and the 1</a:t>
            </a:r>
            <a:r>
              <a:rPr lang="en-US" sz="2200" b="0" i="0" u="none" strike="noStrike" cap="none" baseline="30000">
                <a:solidFill>
                  <a:srgbClr val="225475"/>
                </a:solidFill>
                <a:latin typeface="Times New Roman"/>
                <a:ea typeface="Times New Roman"/>
                <a:cs typeface="Times New Roman"/>
                <a:sym typeface="Times New Roman"/>
              </a:rPr>
              <a:t>st </a:t>
            </a:r>
            <a:r>
              <a:rPr lang="en-US" sz="2200" b="0" i="0" u="none" strike="noStrike" cap="none">
                <a:solidFill>
                  <a:srgbClr val="225475"/>
                </a:solidFill>
                <a:latin typeface="Times New Roman"/>
                <a:ea typeface="Times New Roman"/>
                <a:cs typeface="Times New Roman"/>
                <a:sym typeface="Times New Roman"/>
              </a:rPr>
              <a:t>Vice President regarding your desire to start a new club</a:t>
            </a:r>
            <a:endParaRPr sz="2200" b="0" i="0" u="none" strike="noStrike" cap="none">
              <a:solidFill>
                <a:srgbClr val="225475"/>
              </a:solidFill>
              <a:latin typeface="Times New Roman"/>
              <a:ea typeface="Times New Roman"/>
              <a:cs typeface="Times New Roman"/>
              <a:sym typeface="Times New Roman"/>
            </a:endParaRPr>
          </a:p>
          <a:p>
            <a:pPr marL="805816" marR="121285" lvl="1" indent="-342900" algn="l" rtl="0">
              <a:lnSpc>
                <a:spcPct val="79500"/>
              </a:lnSpc>
              <a:spcBef>
                <a:spcPts val="1645"/>
              </a:spcBef>
              <a:spcAft>
                <a:spcPts val="0"/>
              </a:spcAft>
              <a:buClr>
                <a:srgbClr val="225475"/>
              </a:buClr>
              <a:buSzPts val="2090"/>
              <a:buFont typeface="Courier New"/>
              <a:buChar char="o"/>
            </a:pPr>
            <a:r>
              <a:rPr lang="en-US" sz="2200" b="0" i="0" u="none" strike="noStrike" cap="none">
                <a:solidFill>
                  <a:srgbClr val="225475"/>
                </a:solidFill>
                <a:latin typeface="Times New Roman"/>
                <a:ea typeface="Times New Roman"/>
                <a:cs typeface="Times New Roman"/>
                <a:sym typeface="Times New Roman"/>
              </a:rPr>
              <a:t>These individuals are your best resources for determining if a club already exists (established or inactive) that matches your interests, if starting a recognized club is the proper route for your idea, how to start a new club and if you desire to have your  club recognized/established.</a:t>
            </a:r>
            <a:endParaRPr sz="2200" b="0" i="0" u="none" strike="noStrike" cap="none">
              <a:solidFill>
                <a:srgbClr val="225475"/>
              </a:solidFill>
              <a:latin typeface="Times New Roman"/>
              <a:ea typeface="Times New Roman"/>
              <a:cs typeface="Times New Roman"/>
              <a:sym typeface="Times New Roman"/>
            </a:endParaRPr>
          </a:p>
          <a:p>
            <a:pPr marL="250825" marR="0" lvl="0" indent="-238125" algn="l" rtl="0">
              <a:lnSpc>
                <a:spcPct val="100000"/>
              </a:lnSpc>
              <a:spcBef>
                <a:spcPts val="385"/>
              </a:spcBef>
              <a:spcAft>
                <a:spcPts val="0"/>
              </a:spcAft>
              <a:buClr>
                <a:srgbClr val="225475"/>
              </a:buClr>
              <a:buSzPts val="2530"/>
              <a:buFont typeface="Arial"/>
              <a:buChar char="•"/>
            </a:pPr>
            <a:r>
              <a:rPr lang="en-US" sz="2200" b="0" i="0" u="none" strike="noStrike" cap="none">
                <a:solidFill>
                  <a:srgbClr val="225475"/>
                </a:solidFill>
                <a:latin typeface="Times New Roman"/>
                <a:ea typeface="Times New Roman"/>
                <a:cs typeface="Times New Roman"/>
                <a:sym typeface="Times New Roman"/>
              </a:rPr>
              <a:t>For SGA-based clubs, you will need to submit the following:</a:t>
            </a:r>
            <a:endParaRPr sz="2200" b="0" i="0" u="none" strike="noStrike" cap="none">
              <a:solidFill>
                <a:srgbClr val="225475"/>
              </a:solidFill>
              <a:latin typeface="Times New Roman"/>
              <a:ea typeface="Times New Roman"/>
              <a:cs typeface="Times New Roman"/>
              <a:sym typeface="Times New Roman"/>
            </a:endParaRPr>
          </a:p>
          <a:p>
            <a:pPr marL="805816" marR="0" lvl="1" indent="-342900" algn="l" rtl="0">
              <a:lnSpc>
                <a:spcPct val="80000"/>
              </a:lnSpc>
              <a:spcBef>
                <a:spcPts val="944"/>
              </a:spcBef>
              <a:spcAft>
                <a:spcPts val="0"/>
              </a:spcAft>
              <a:buClr>
                <a:srgbClr val="225475"/>
              </a:buClr>
              <a:buSzPts val="2090"/>
              <a:buFont typeface="Courier New"/>
              <a:buChar char="o"/>
            </a:pPr>
            <a:r>
              <a:rPr lang="en-US" sz="2200" b="0" i="0" u="none" strike="noStrike" cap="none">
                <a:solidFill>
                  <a:srgbClr val="225475"/>
                </a:solidFill>
                <a:latin typeface="Times New Roman"/>
                <a:ea typeface="Times New Roman"/>
                <a:cs typeface="Times New Roman"/>
                <a:sym typeface="Times New Roman"/>
              </a:rPr>
              <a:t>A Constitution </a:t>
            </a:r>
            <a:endParaRPr sz="2200" b="0" i="0" u="none" strike="noStrike" cap="none">
              <a:solidFill>
                <a:srgbClr val="225475"/>
              </a:solidFill>
              <a:latin typeface="Times New Roman"/>
              <a:ea typeface="Times New Roman"/>
              <a:cs typeface="Times New Roman"/>
              <a:sym typeface="Times New Roman"/>
            </a:endParaRPr>
          </a:p>
          <a:p>
            <a:pPr marL="805816" marR="0" lvl="1" indent="-342900" algn="l" rtl="0">
              <a:lnSpc>
                <a:spcPct val="80000"/>
              </a:lnSpc>
              <a:spcBef>
                <a:spcPts val="944"/>
              </a:spcBef>
              <a:spcAft>
                <a:spcPts val="0"/>
              </a:spcAft>
              <a:buClr>
                <a:srgbClr val="225475"/>
              </a:buClr>
              <a:buSzPts val="2090"/>
              <a:buFont typeface="Courier New"/>
              <a:buChar char="o"/>
            </a:pPr>
            <a:r>
              <a:rPr lang="en-US" sz="2200" b="0" i="0" u="none" strike="noStrike" cap="none">
                <a:solidFill>
                  <a:srgbClr val="225475"/>
                </a:solidFill>
                <a:latin typeface="Times New Roman"/>
                <a:ea typeface="Times New Roman"/>
                <a:cs typeface="Times New Roman"/>
                <a:sym typeface="Times New Roman"/>
              </a:rPr>
              <a:t>A petition (list) of at least 5% of the student body (~</a:t>
            </a:r>
            <a:r>
              <a:rPr lang="en-US" sz="2200">
                <a:solidFill>
                  <a:srgbClr val="225475"/>
                </a:solidFill>
                <a:latin typeface="Times New Roman"/>
                <a:ea typeface="Times New Roman"/>
                <a:cs typeface="Times New Roman"/>
                <a:sym typeface="Times New Roman"/>
              </a:rPr>
              <a:t>51</a:t>
            </a:r>
            <a:r>
              <a:rPr lang="en-US" sz="2200" b="0" i="0" u="none" strike="noStrike" cap="none">
                <a:solidFill>
                  <a:srgbClr val="225475"/>
                </a:solidFill>
                <a:latin typeface="Times New Roman"/>
                <a:ea typeface="Times New Roman"/>
                <a:cs typeface="Times New Roman"/>
                <a:sym typeface="Times New Roman"/>
              </a:rPr>
              <a:t> students) that support adding the new club. They do not need to be </a:t>
            </a:r>
            <a:r>
              <a:rPr lang="en-US" sz="2200">
                <a:solidFill>
                  <a:srgbClr val="225475"/>
                </a:solidFill>
                <a:latin typeface="Times New Roman"/>
                <a:ea typeface="Times New Roman"/>
                <a:cs typeface="Times New Roman"/>
                <a:sym typeface="Times New Roman"/>
              </a:rPr>
              <a:t>club members</a:t>
            </a:r>
            <a:r>
              <a:rPr lang="en-US" sz="2200" b="0" i="0" u="none" strike="noStrike" cap="none">
                <a:solidFill>
                  <a:srgbClr val="225475"/>
                </a:solidFill>
                <a:latin typeface="Times New Roman"/>
                <a:ea typeface="Times New Roman"/>
                <a:cs typeface="Times New Roman"/>
                <a:sym typeface="Times New Roman"/>
              </a:rPr>
              <a:t>.</a:t>
            </a:r>
            <a:endParaRPr sz="2200" b="0" i="0" u="none" strike="noStrike" cap="none">
              <a:solidFill>
                <a:srgbClr val="225475"/>
              </a:solidFill>
              <a:latin typeface="Times New Roman"/>
              <a:ea typeface="Times New Roman"/>
              <a:cs typeface="Times New Roman"/>
              <a:sym typeface="Times New Roman"/>
            </a:endParaRPr>
          </a:p>
          <a:p>
            <a:pPr marL="805816" marR="0" lvl="1" indent="-342900" algn="l" rtl="0">
              <a:lnSpc>
                <a:spcPct val="80000"/>
              </a:lnSpc>
              <a:spcBef>
                <a:spcPts val="944"/>
              </a:spcBef>
              <a:spcAft>
                <a:spcPts val="0"/>
              </a:spcAft>
              <a:buClr>
                <a:srgbClr val="225475"/>
              </a:buClr>
              <a:buSzPts val="2090"/>
              <a:buFont typeface="Courier New"/>
              <a:buChar char="o"/>
            </a:pPr>
            <a:r>
              <a:rPr lang="en-US" sz="2200" b="0" i="0" u="none" strike="noStrike" cap="none">
                <a:solidFill>
                  <a:srgbClr val="225475"/>
                </a:solidFill>
                <a:latin typeface="Times New Roman"/>
                <a:ea typeface="Times New Roman"/>
                <a:cs typeface="Times New Roman"/>
                <a:sym typeface="Times New Roman"/>
              </a:rPr>
              <a:t>These documents must be submitted to the 1</a:t>
            </a:r>
            <a:r>
              <a:rPr lang="en-US" sz="2200" b="0" i="0" u="none" strike="noStrike" cap="none" baseline="30000">
                <a:solidFill>
                  <a:srgbClr val="225475"/>
                </a:solidFill>
                <a:latin typeface="Times New Roman"/>
                <a:ea typeface="Times New Roman"/>
                <a:cs typeface="Times New Roman"/>
                <a:sym typeface="Times New Roman"/>
              </a:rPr>
              <a:t>st </a:t>
            </a:r>
            <a:r>
              <a:rPr lang="en-US" sz="2200" b="0" i="0" u="none" strike="noStrike" cap="none">
                <a:solidFill>
                  <a:srgbClr val="225475"/>
                </a:solidFill>
                <a:latin typeface="Times New Roman"/>
                <a:ea typeface="Times New Roman"/>
                <a:cs typeface="Times New Roman"/>
                <a:sym typeface="Times New Roman"/>
              </a:rPr>
              <a:t>Vice President and Dean Micciche to be reviewed prior to submitting to present to SGA.</a:t>
            </a:r>
            <a:endParaRPr sz="2200" b="0" i="0" u="none" strike="noStrike" cap="none">
              <a:solidFill>
                <a:srgbClr val="225475"/>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1"/>
          <p:cNvSpPr txBox="1">
            <a:spLocks noGrp="1"/>
          </p:cNvSpPr>
          <p:nvPr>
            <p:ph type="title"/>
          </p:nvPr>
        </p:nvSpPr>
        <p:spPr>
          <a:xfrm>
            <a:off x="1267506" y="525796"/>
            <a:ext cx="6113100" cy="696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1"/>
              <a:t>Probationary Status</a:t>
            </a:r>
            <a:endParaRPr b="1"/>
          </a:p>
        </p:txBody>
      </p:sp>
      <p:sp>
        <p:nvSpPr>
          <p:cNvPr id="162" name="Google Shape;162;p11"/>
          <p:cNvSpPr txBox="1"/>
          <p:nvPr/>
        </p:nvSpPr>
        <p:spPr>
          <a:xfrm>
            <a:off x="1267506" y="1492724"/>
            <a:ext cx="9420300" cy="4207500"/>
          </a:xfrm>
          <a:prstGeom prst="rect">
            <a:avLst/>
          </a:prstGeom>
          <a:noFill/>
          <a:ln>
            <a:noFill/>
          </a:ln>
        </p:spPr>
        <p:txBody>
          <a:bodyPr spcFirstLastPara="1" wrap="square" lIns="0" tIns="31750" rIns="0" bIns="0" anchor="t" anchorCtr="0">
            <a:spAutoFit/>
          </a:bodyPr>
          <a:lstStyle/>
          <a:p>
            <a:pPr marL="250825" marR="186690" lvl="0" indent="-238125" algn="l" rtl="0">
              <a:lnSpc>
                <a:spcPct val="100000"/>
              </a:lnSpc>
              <a:spcBef>
                <a:spcPts val="0"/>
              </a:spcBef>
              <a:spcAft>
                <a:spcPts val="0"/>
              </a:spcAft>
              <a:buClr>
                <a:srgbClr val="225475"/>
              </a:buClr>
              <a:buSzPts val="2760"/>
              <a:buFont typeface="Arial"/>
              <a:buChar char="•"/>
            </a:pPr>
            <a:r>
              <a:rPr lang="en-US" sz="2400" b="0" i="0" u="none" strike="noStrike" cap="none">
                <a:solidFill>
                  <a:srgbClr val="225475"/>
                </a:solidFill>
                <a:latin typeface="Times New Roman"/>
                <a:ea typeface="Times New Roman"/>
                <a:cs typeface="Times New Roman"/>
                <a:sym typeface="Times New Roman"/>
              </a:rPr>
              <a:t>Once a new club is approved, you are automatically placed on probationary club status.</a:t>
            </a:r>
            <a:endParaRPr sz="2400" b="0" i="0" u="none" strike="noStrike" cap="none">
              <a:solidFill>
                <a:srgbClr val="225475"/>
              </a:solidFill>
              <a:latin typeface="Times New Roman"/>
              <a:ea typeface="Times New Roman"/>
              <a:cs typeface="Times New Roman"/>
              <a:sym typeface="Times New Roman"/>
            </a:endParaRPr>
          </a:p>
          <a:p>
            <a:pPr marL="250825" marR="0" lvl="0" indent="-238125" algn="l" rtl="0">
              <a:lnSpc>
                <a:spcPct val="100000"/>
              </a:lnSpc>
              <a:spcBef>
                <a:spcPts val="750"/>
              </a:spcBef>
              <a:spcAft>
                <a:spcPts val="0"/>
              </a:spcAft>
              <a:buClr>
                <a:srgbClr val="225475"/>
              </a:buClr>
              <a:buSzPts val="2760"/>
              <a:buFont typeface="Arial"/>
              <a:buChar char="•"/>
            </a:pPr>
            <a:r>
              <a:rPr lang="en-US" sz="2400" b="0" i="0" u="none" strike="noStrike" cap="none">
                <a:solidFill>
                  <a:srgbClr val="225475"/>
                </a:solidFill>
                <a:latin typeface="Times New Roman"/>
                <a:ea typeface="Times New Roman"/>
                <a:cs typeface="Times New Roman"/>
                <a:sym typeface="Times New Roman"/>
              </a:rPr>
              <a:t>What does this mean?</a:t>
            </a:r>
            <a:endParaRPr sz="2400" b="0" i="0" u="none" strike="noStrike" cap="none">
              <a:solidFill>
                <a:srgbClr val="225475"/>
              </a:solidFill>
              <a:latin typeface="Times New Roman"/>
              <a:ea typeface="Times New Roman"/>
              <a:cs typeface="Times New Roman"/>
              <a:sym typeface="Times New Roman"/>
            </a:endParaRPr>
          </a:p>
          <a:p>
            <a:pPr marL="805816" marR="46990" lvl="1" indent="-342899" algn="l" rtl="0">
              <a:lnSpc>
                <a:spcPct val="80000"/>
              </a:lnSpc>
              <a:spcBef>
                <a:spcPts val="1785"/>
              </a:spcBef>
              <a:spcAft>
                <a:spcPts val="0"/>
              </a:spcAft>
              <a:buClr>
                <a:srgbClr val="225475"/>
              </a:buClr>
              <a:buSzPts val="2280"/>
              <a:buFont typeface="Courier New"/>
              <a:buChar char="o"/>
            </a:pPr>
            <a:r>
              <a:rPr lang="en-US" sz="2400" b="0" i="0" u="none" strike="noStrike" cap="none">
                <a:solidFill>
                  <a:srgbClr val="225475"/>
                </a:solidFill>
                <a:latin typeface="Times New Roman"/>
                <a:ea typeface="Times New Roman"/>
                <a:cs typeface="Times New Roman"/>
                <a:sym typeface="Times New Roman"/>
              </a:rPr>
              <a:t>For two academic calendar years you will not be eligible for funding. However, your club may request funding directly from SGA.</a:t>
            </a:r>
            <a:endParaRPr sz="2400" b="0" i="0" u="none" strike="noStrike" cap="none">
              <a:solidFill>
                <a:srgbClr val="225475"/>
              </a:solidFill>
              <a:latin typeface="Times New Roman"/>
              <a:ea typeface="Times New Roman"/>
              <a:cs typeface="Times New Roman"/>
              <a:sym typeface="Times New Roman"/>
            </a:endParaRPr>
          </a:p>
          <a:p>
            <a:pPr marL="805816" marR="679450" lvl="1" indent="-342899" algn="l" rtl="0">
              <a:lnSpc>
                <a:spcPct val="80000"/>
              </a:lnSpc>
              <a:spcBef>
                <a:spcPts val="1245"/>
              </a:spcBef>
              <a:spcAft>
                <a:spcPts val="0"/>
              </a:spcAft>
              <a:buClr>
                <a:srgbClr val="225475"/>
              </a:buClr>
              <a:buSzPts val="2280"/>
              <a:buFont typeface="Courier New"/>
              <a:buChar char="o"/>
            </a:pPr>
            <a:r>
              <a:rPr lang="en-US" sz="2400" b="0" i="0" u="none" strike="noStrike" cap="none">
                <a:solidFill>
                  <a:srgbClr val="225475"/>
                </a:solidFill>
                <a:latin typeface="Times New Roman"/>
                <a:ea typeface="Times New Roman"/>
                <a:cs typeface="Times New Roman"/>
                <a:sym typeface="Times New Roman"/>
              </a:rPr>
              <a:t>You will be required to submit the YER and fulfill the requirements established for SGA-based funded clubs.</a:t>
            </a:r>
            <a:endParaRPr sz="2400" b="0" i="0" u="none" strike="noStrike" cap="none">
              <a:solidFill>
                <a:srgbClr val="225475"/>
              </a:solidFill>
              <a:latin typeface="Times New Roman"/>
              <a:ea typeface="Times New Roman"/>
              <a:cs typeface="Times New Roman"/>
              <a:sym typeface="Times New Roman"/>
            </a:endParaRPr>
          </a:p>
          <a:p>
            <a:pPr marL="250190" marR="5080" lvl="0" indent="-237490" algn="l" rtl="0">
              <a:lnSpc>
                <a:spcPct val="100000"/>
              </a:lnSpc>
              <a:spcBef>
                <a:spcPts val="980"/>
              </a:spcBef>
              <a:spcAft>
                <a:spcPts val="0"/>
              </a:spcAft>
              <a:buClr>
                <a:srgbClr val="225475"/>
              </a:buClr>
              <a:buSzPts val="2760"/>
              <a:buFont typeface="Arial"/>
              <a:buChar char="•"/>
            </a:pPr>
            <a:r>
              <a:rPr lang="en-US" sz="2400" b="0" i="0" u="none" strike="noStrike" cap="none">
                <a:solidFill>
                  <a:srgbClr val="225475"/>
                </a:solidFill>
                <a:latin typeface="Times New Roman"/>
                <a:ea typeface="Times New Roman"/>
                <a:cs typeface="Times New Roman"/>
                <a:sym typeface="Times New Roman"/>
              </a:rPr>
              <a:t>Following the end of two academic calendar years and the appropriate submission of the year-end reports, a vote by SGA will be conducted to approve your club as an official club with funding status.</a:t>
            </a:r>
            <a:endParaRPr sz="2400" b="0" i="0" u="none" strike="noStrike" cap="none">
              <a:solidFill>
                <a:srgbClr val="225475"/>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2"/>
          <p:cNvSpPr txBox="1">
            <a:spLocks noGrp="1"/>
          </p:cNvSpPr>
          <p:nvPr>
            <p:ph type="title"/>
          </p:nvPr>
        </p:nvSpPr>
        <p:spPr>
          <a:xfrm>
            <a:off x="1358900" y="660272"/>
            <a:ext cx="9474200" cy="1554267"/>
          </a:xfrm>
          <a:prstGeom prst="rect">
            <a:avLst/>
          </a:prstGeom>
          <a:noFill/>
          <a:ln>
            <a:noFill/>
          </a:ln>
        </p:spPr>
        <p:txBody>
          <a:bodyPr spcFirstLastPara="1" wrap="square" lIns="0" tIns="90800" rIns="0" bIns="0" anchor="t" anchorCtr="0">
            <a:spAutoFit/>
          </a:bodyPr>
          <a:lstStyle/>
          <a:p>
            <a:pPr marL="98425" marR="5080" lvl="0" indent="0" algn="l" rtl="0">
              <a:lnSpc>
                <a:spcPct val="107500"/>
              </a:lnSpc>
              <a:spcBef>
                <a:spcPts val="0"/>
              </a:spcBef>
              <a:spcAft>
                <a:spcPts val="0"/>
              </a:spcAft>
              <a:buSzPts val="1400"/>
              <a:buNone/>
            </a:pPr>
            <a:r>
              <a:rPr lang="en-US" b="1"/>
              <a:t>Reactivating an Established Inactive Club</a:t>
            </a:r>
            <a:endParaRPr b="1"/>
          </a:p>
        </p:txBody>
      </p:sp>
      <p:sp>
        <p:nvSpPr>
          <p:cNvPr id="168" name="Google Shape;168;p12"/>
          <p:cNvSpPr txBox="1"/>
          <p:nvPr/>
        </p:nvSpPr>
        <p:spPr>
          <a:xfrm>
            <a:off x="1418267" y="2415540"/>
            <a:ext cx="9240000" cy="3659400"/>
          </a:xfrm>
          <a:prstGeom prst="rect">
            <a:avLst/>
          </a:prstGeom>
          <a:noFill/>
          <a:ln>
            <a:noFill/>
          </a:ln>
        </p:spPr>
        <p:txBody>
          <a:bodyPr spcFirstLastPara="1" wrap="square" lIns="0" tIns="60325" rIns="0" bIns="0" anchor="t" anchorCtr="0">
            <a:spAutoFit/>
          </a:bodyPr>
          <a:lstStyle/>
          <a:p>
            <a:pPr marL="422909" marR="149225" lvl="0" indent="-410209" algn="l" rtl="0">
              <a:lnSpc>
                <a:spcPct val="100000"/>
              </a:lnSpc>
              <a:spcBef>
                <a:spcPts val="0"/>
              </a:spcBef>
              <a:spcAft>
                <a:spcPts val="0"/>
              </a:spcAft>
              <a:buClr>
                <a:srgbClr val="225475"/>
              </a:buClr>
              <a:buSzPts val="2300"/>
              <a:buFont typeface="Arial"/>
              <a:buChar char="•"/>
            </a:pPr>
            <a:r>
              <a:rPr lang="en-US" sz="2000" b="0" i="0" u="none" strike="noStrike" cap="none">
                <a:solidFill>
                  <a:srgbClr val="225475"/>
                </a:solidFill>
                <a:latin typeface="Times New Roman"/>
                <a:ea typeface="Times New Roman"/>
                <a:cs typeface="Times New Roman"/>
                <a:sym typeface="Times New Roman"/>
              </a:rPr>
              <a:t>You must present at the next possible SGA meeting where we will vote if you can  become established reactive, which requires you to have</a:t>
            </a:r>
            <a:endParaRPr sz="2000" b="0" i="0" u="none" strike="noStrike" cap="none">
              <a:solidFill>
                <a:srgbClr val="225475"/>
              </a:solidFill>
              <a:latin typeface="Times New Roman"/>
              <a:ea typeface="Times New Roman"/>
              <a:cs typeface="Times New Roman"/>
              <a:sym typeface="Times New Roman"/>
            </a:endParaRPr>
          </a:p>
          <a:p>
            <a:pPr marL="953135" marR="0" lvl="1" indent="-384175" algn="l" rtl="0">
              <a:lnSpc>
                <a:spcPct val="100000"/>
              </a:lnSpc>
              <a:spcBef>
                <a:spcPts val="315"/>
              </a:spcBef>
              <a:spcAft>
                <a:spcPts val="0"/>
              </a:spcAft>
              <a:buClr>
                <a:srgbClr val="225475"/>
              </a:buClr>
              <a:buSzPts val="1900"/>
              <a:buFont typeface="Courier New"/>
              <a:buChar char="o"/>
            </a:pPr>
            <a:r>
              <a:rPr lang="en-US" sz="2000" b="0" u="none" strike="noStrike" cap="none">
                <a:solidFill>
                  <a:srgbClr val="225475"/>
                </a:solidFill>
                <a:latin typeface="Times New Roman"/>
                <a:ea typeface="Times New Roman"/>
                <a:cs typeface="Times New Roman"/>
                <a:sym typeface="Times New Roman"/>
              </a:rPr>
              <a:t>A constitution</a:t>
            </a:r>
            <a:endParaRPr sz="2000" b="0" u="none" strike="noStrike" cap="none">
              <a:solidFill>
                <a:srgbClr val="225475"/>
              </a:solidFill>
              <a:latin typeface="Times New Roman"/>
              <a:ea typeface="Times New Roman"/>
              <a:cs typeface="Times New Roman"/>
              <a:sym typeface="Times New Roman"/>
            </a:endParaRPr>
          </a:p>
          <a:p>
            <a:pPr marL="953135" marR="0" lvl="1" indent="-384175" algn="l" rtl="0">
              <a:lnSpc>
                <a:spcPct val="100000"/>
              </a:lnSpc>
              <a:spcBef>
                <a:spcPts val="300"/>
              </a:spcBef>
              <a:spcAft>
                <a:spcPts val="0"/>
              </a:spcAft>
              <a:buClr>
                <a:srgbClr val="225475"/>
              </a:buClr>
              <a:buSzPts val="1900"/>
              <a:buFont typeface="Courier New"/>
              <a:buChar char="o"/>
            </a:pPr>
            <a:r>
              <a:rPr lang="en-US" sz="2000" b="0" u="none" strike="noStrike" cap="none">
                <a:solidFill>
                  <a:srgbClr val="225475"/>
                </a:solidFill>
                <a:latin typeface="Times New Roman"/>
                <a:ea typeface="Times New Roman"/>
                <a:cs typeface="Times New Roman"/>
                <a:sym typeface="Times New Roman"/>
              </a:rPr>
              <a:t>A petition (list) of at least 5% of the student body (~</a:t>
            </a:r>
            <a:r>
              <a:rPr lang="en-US" sz="2000">
                <a:solidFill>
                  <a:srgbClr val="225475"/>
                </a:solidFill>
                <a:latin typeface="Times New Roman"/>
                <a:ea typeface="Times New Roman"/>
                <a:cs typeface="Times New Roman"/>
                <a:sym typeface="Times New Roman"/>
              </a:rPr>
              <a:t>51</a:t>
            </a:r>
            <a:r>
              <a:rPr lang="en-US" sz="2000" b="0" u="none" strike="noStrike" cap="none">
                <a:solidFill>
                  <a:srgbClr val="225475"/>
                </a:solidFill>
                <a:latin typeface="Times New Roman"/>
                <a:ea typeface="Times New Roman"/>
                <a:cs typeface="Times New Roman"/>
                <a:sym typeface="Times New Roman"/>
              </a:rPr>
              <a:t> students)</a:t>
            </a:r>
            <a:endParaRPr sz="2000" b="0" u="none" strike="noStrike" cap="none">
              <a:solidFill>
                <a:srgbClr val="225475"/>
              </a:solidFill>
              <a:latin typeface="Times New Roman"/>
              <a:ea typeface="Times New Roman"/>
              <a:cs typeface="Times New Roman"/>
              <a:sym typeface="Times New Roman"/>
            </a:endParaRPr>
          </a:p>
          <a:p>
            <a:pPr marL="355600" marR="5080" lvl="0" indent="-342900" algn="l" rtl="0">
              <a:lnSpc>
                <a:spcPct val="100000"/>
              </a:lnSpc>
              <a:spcBef>
                <a:spcPts val="1175"/>
              </a:spcBef>
              <a:spcAft>
                <a:spcPts val="0"/>
              </a:spcAft>
              <a:buClr>
                <a:srgbClr val="225475"/>
              </a:buClr>
              <a:buSzPts val="2300"/>
              <a:buFont typeface="Arial"/>
              <a:buChar char="•"/>
            </a:pPr>
            <a:r>
              <a:rPr lang="en-US" sz="2000" b="0" i="0" u="none" strike="noStrike" cap="none">
                <a:solidFill>
                  <a:srgbClr val="225475"/>
                </a:solidFill>
                <a:latin typeface="Times New Roman"/>
                <a:ea typeface="Times New Roman"/>
                <a:cs typeface="Times New Roman"/>
                <a:sym typeface="Times New Roman"/>
              </a:rPr>
              <a:t>You must demonstrate that the club is active (hosting events, holding meetings, community service, etc.) for your club to be considered for a vote to become established active.</a:t>
            </a:r>
            <a:endParaRPr sz="2000" b="0" i="0" u="none" strike="noStrike" cap="none">
              <a:solidFill>
                <a:srgbClr val="225475"/>
              </a:solidFill>
              <a:latin typeface="Times New Roman"/>
              <a:ea typeface="Times New Roman"/>
              <a:cs typeface="Times New Roman"/>
              <a:sym typeface="Times New Roman"/>
            </a:endParaRPr>
          </a:p>
          <a:p>
            <a:pPr marL="355600" marR="230504" lvl="0" indent="-342900" algn="l" rtl="0">
              <a:lnSpc>
                <a:spcPct val="100000"/>
              </a:lnSpc>
              <a:spcBef>
                <a:spcPts val="1185"/>
              </a:spcBef>
              <a:spcAft>
                <a:spcPts val="0"/>
              </a:spcAft>
              <a:buClr>
                <a:srgbClr val="225475"/>
              </a:buClr>
              <a:buSzPts val="2300"/>
              <a:buFont typeface="Arial"/>
              <a:buChar char="•"/>
            </a:pPr>
            <a:r>
              <a:rPr lang="en-US" sz="2000" b="0" i="0" u="none" strike="noStrike" cap="none">
                <a:solidFill>
                  <a:srgbClr val="225475"/>
                </a:solidFill>
                <a:latin typeface="Times New Roman"/>
                <a:ea typeface="Times New Roman"/>
                <a:cs typeface="Times New Roman"/>
                <a:sym typeface="Times New Roman"/>
              </a:rPr>
              <a:t>Email the President, 1</a:t>
            </a:r>
            <a:r>
              <a:rPr lang="en-US" sz="2000" b="0" i="0" u="none" strike="noStrike" cap="none" baseline="30000">
                <a:solidFill>
                  <a:srgbClr val="225475"/>
                </a:solidFill>
                <a:latin typeface="Times New Roman"/>
                <a:ea typeface="Times New Roman"/>
                <a:cs typeface="Times New Roman"/>
                <a:sym typeface="Times New Roman"/>
              </a:rPr>
              <a:t>st</a:t>
            </a:r>
            <a:r>
              <a:rPr lang="en-US" sz="2000" b="0" i="0" u="none" strike="noStrike" cap="none">
                <a:solidFill>
                  <a:srgbClr val="225475"/>
                </a:solidFill>
                <a:latin typeface="Times New Roman"/>
                <a:ea typeface="Times New Roman"/>
                <a:cs typeface="Times New Roman"/>
                <a:sym typeface="Times New Roman"/>
              </a:rPr>
              <a:t> Vice President and Secretary of SGA when you would like to present at an SGA meeting. The presentation will take place during the closed session and will need to be added to the agenda</a:t>
            </a:r>
            <a:endParaRPr sz="2000" b="0" i="0" u="none" strike="noStrike" cap="none">
              <a:solidFill>
                <a:srgbClr val="225475"/>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3"/>
          <p:cNvSpPr txBox="1"/>
          <p:nvPr/>
        </p:nvSpPr>
        <p:spPr>
          <a:xfrm>
            <a:off x="1464924" y="1862050"/>
            <a:ext cx="8343600" cy="2539028"/>
          </a:xfrm>
          <a:prstGeom prst="rect">
            <a:avLst/>
          </a:prstGeom>
          <a:noFill/>
          <a:ln>
            <a:noFill/>
          </a:ln>
        </p:spPr>
        <p:txBody>
          <a:bodyPr spcFirstLastPara="1" wrap="square" lIns="0" tIns="12700" rIns="0" bIns="0" anchor="t" anchorCtr="0">
            <a:spAutoFit/>
          </a:bodyPr>
          <a:lstStyle/>
          <a:p>
            <a:pPr marL="12700" marR="0" lvl="0" indent="0" algn="r" rtl="0">
              <a:lnSpc>
                <a:spcPct val="113611"/>
              </a:lnSpc>
              <a:spcBef>
                <a:spcPts val="0"/>
              </a:spcBef>
              <a:spcAft>
                <a:spcPts val="0"/>
              </a:spcAft>
              <a:buClr>
                <a:srgbClr val="000000"/>
              </a:buClr>
              <a:buSzPts val="7200"/>
              <a:buFont typeface="Arial"/>
              <a:buNone/>
            </a:pPr>
            <a:r>
              <a:rPr lang="en-US" sz="7200" b="1" i="0" u="none" strike="noStrike" cap="none">
                <a:solidFill>
                  <a:srgbClr val="F6A525"/>
                </a:solidFill>
                <a:latin typeface="Arial"/>
                <a:ea typeface="Arial"/>
                <a:cs typeface="Arial"/>
                <a:sym typeface="Arial"/>
              </a:rPr>
              <a:t>Club Requirement Details</a:t>
            </a:r>
            <a:endParaRPr sz="7200" b="1" i="0" u="none" strike="noStrike" cap="none">
              <a:solidFill>
                <a:srgbClr val="F6A525"/>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177"/>
        <p:cNvGrpSpPr/>
        <p:nvPr/>
      </p:nvGrpSpPr>
      <p:grpSpPr>
        <a:xfrm>
          <a:off x="0" y="0"/>
          <a:ext cx="0" cy="0"/>
          <a:chOff x="0" y="0"/>
          <a:chExt cx="0" cy="0"/>
        </a:xfrm>
      </p:grpSpPr>
      <p:sp>
        <p:nvSpPr>
          <p:cNvPr id="178" name="Google Shape;178;p15"/>
          <p:cNvSpPr/>
          <p:nvPr/>
        </p:nvSpPr>
        <p:spPr>
          <a:xfrm>
            <a:off x="782143" y="0"/>
            <a:ext cx="11485880" cy="6858000"/>
          </a:xfrm>
          <a:custGeom>
            <a:avLst/>
            <a:gdLst/>
            <a:ahLst/>
            <a:cxnLst/>
            <a:rect l="l" t="t" r="r" b="b"/>
            <a:pathLst>
              <a:path w="11485880" h="6858000" extrusionOk="0">
                <a:moveTo>
                  <a:pt x="0" y="6857986"/>
                </a:moveTo>
                <a:lnTo>
                  <a:pt x="11485282" y="6857986"/>
                </a:lnTo>
                <a:lnTo>
                  <a:pt x="11485282" y="0"/>
                </a:lnTo>
                <a:lnTo>
                  <a:pt x="0" y="0"/>
                </a:lnTo>
                <a:lnTo>
                  <a:pt x="0" y="6857986"/>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9" name="Google Shape;179;p15"/>
          <p:cNvSpPr/>
          <p:nvPr/>
        </p:nvSpPr>
        <p:spPr>
          <a:xfrm>
            <a:off x="0" y="0"/>
            <a:ext cx="478155" cy="6858000"/>
          </a:xfrm>
          <a:custGeom>
            <a:avLst/>
            <a:gdLst/>
            <a:ahLst/>
            <a:cxnLst/>
            <a:rect l="l" t="t" r="r" b="b"/>
            <a:pathLst>
              <a:path w="478155" h="6858000" extrusionOk="0">
                <a:moveTo>
                  <a:pt x="0" y="6857986"/>
                </a:moveTo>
                <a:lnTo>
                  <a:pt x="478094" y="6857986"/>
                </a:lnTo>
                <a:lnTo>
                  <a:pt x="478094" y="0"/>
                </a:lnTo>
                <a:lnTo>
                  <a:pt x="0" y="0"/>
                </a:lnTo>
                <a:lnTo>
                  <a:pt x="0" y="6857986"/>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0" name="Google Shape;180;p15"/>
          <p:cNvSpPr/>
          <p:nvPr/>
        </p:nvSpPr>
        <p:spPr>
          <a:xfrm>
            <a:off x="478094" y="375"/>
            <a:ext cx="228600" cy="6858000"/>
          </a:xfrm>
          <a:custGeom>
            <a:avLst/>
            <a:gdLst/>
            <a:ahLst/>
            <a:cxnLst/>
            <a:rect l="l" t="t" r="r" b="b"/>
            <a:pathLst>
              <a:path w="228600" h="6858000" extrusionOk="0">
                <a:moveTo>
                  <a:pt x="0" y="0"/>
                </a:moveTo>
                <a:lnTo>
                  <a:pt x="228599" y="0"/>
                </a:lnTo>
                <a:lnTo>
                  <a:pt x="228599" y="6857986"/>
                </a:lnTo>
                <a:lnTo>
                  <a:pt x="0" y="6857986"/>
                </a:lnTo>
                <a:lnTo>
                  <a:pt x="0" y="0"/>
                </a:lnTo>
                <a:close/>
              </a:path>
            </a:pathLst>
          </a:custGeom>
          <a:solidFill>
            <a:srgbClr val="22547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1" name="Google Shape;181;p15"/>
          <p:cNvSpPr txBox="1"/>
          <p:nvPr/>
        </p:nvSpPr>
        <p:spPr>
          <a:xfrm>
            <a:off x="853175" y="1320275"/>
            <a:ext cx="11414700" cy="2072400"/>
          </a:xfrm>
          <a:prstGeom prst="rect">
            <a:avLst/>
          </a:prstGeom>
          <a:noFill/>
          <a:ln>
            <a:noFill/>
          </a:ln>
        </p:spPr>
        <p:txBody>
          <a:bodyPr spcFirstLastPara="1" wrap="square" lIns="0" tIns="103500" rIns="0" bIns="0" anchor="t" anchorCtr="0">
            <a:spAutoFit/>
          </a:bodyPr>
          <a:lstStyle/>
          <a:p>
            <a:pPr marL="0" marR="0" lvl="0" indent="0" algn="l" rtl="0">
              <a:lnSpc>
                <a:spcPct val="107000"/>
              </a:lnSpc>
              <a:spcBef>
                <a:spcPts val="0"/>
              </a:spcBef>
              <a:spcAft>
                <a:spcPts val="0"/>
              </a:spcAft>
              <a:buClr>
                <a:srgbClr val="000000"/>
              </a:buClr>
              <a:buSzPts val="1600"/>
              <a:buFont typeface="Arial"/>
              <a:buNone/>
            </a:pPr>
            <a:r>
              <a:rPr lang="en-US" sz="1600" b="0" i="0" u="none" strike="noStrike" cap="none">
                <a:solidFill>
                  <a:srgbClr val="225475"/>
                </a:solidFill>
                <a:latin typeface="Times New Roman"/>
                <a:ea typeface="Times New Roman"/>
                <a:cs typeface="Times New Roman"/>
                <a:sym typeface="Times New Roman"/>
              </a:rPr>
              <a:t>Active clubs are required to complete the following listed event requirements yearly to receive base funding from SGA and maintain their active status. Active clubs that submit a completed Year End Report are provided baseline funding of $300. </a:t>
            </a:r>
            <a:endParaRPr sz="1400" b="1" i="0" u="none" strike="noStrike" cap="none">
              <a:solidFill>
                <a:srgbClr val="225475"/>
              </a:solidFill>
              <a:latin typeface="Times New Roman"/>
              <a:ea typeface="Times New Roman"/>
              <a:cs typeface="Times New Roman"/>
              <a:sym typeface="Times New Roman"/>
            </a:endParaRPr>
          </a:p>
          <a:p>
            <a:pPr marL="0" marR="0" lvl="0" indent="0" algn="l" rtl="0">
              <a:lnSpc>
                <a:spcPct val="115000"/>
              </a:lnSpc>
              <a:spcBef>
                <a:spcPts val="1200"/>
              </a:spcBef>
              <a:spcAft>
                <a:spcPts val="0"/>
              </a:spcAft>
              <a:buClr>
                <a:schemeClr val="dk1"/>
              </a:buClr>
              <a:buSzPts val="1100"/>
              <a:buFont typeface="Arial"/>
              <a:buNone/>
            </a:pPr>
            <a:endParaRPr sz="1300" b="1" i="0" u="none" strike="noStrike" cap="none">
              <a:solidFill>
                <a:schemeClr val="dk1"/>
              </a:solidFill>
              <a:latin typeface="Times New Roman"/>
              <a:ea typeface="Times New Roman"/>
              <a:cs typeface="Times New Roman"/>
              <a:sym typeface="Times New Roman"/>
            </a:endParaRPr>
          </a:p>
          <a:p>
            <a:pPr marL="0" marR="0" lvl="0" indent="0" algn="l" rtl="0">
              <a:lnSpc>
                <a:spcPct val="107000"/>
              </a:lnSpc>
              <a:spcBef>
                <a:spcPts val="1200"/>
              </a:spcBef>
              <a:spcAft>
                <a:spcPts val="0"/>
              </a:spcAft>
              <a:buClr>
                <a:srgbClr val="000000"/>
              </a:buClr>
              <a:buSzPts val="1400"/>
              <a:buFont typeface="Arial"/>
              <a:buNone/>
            </a:pPr>
            <a:endParaRPr sz="1400" b="1" i="0" u="sng" strike="noStrike" cap="none">
              <a:solidFill>
                <a:srgbClr val="000000"/>
              </a:solidFill>
              <a:latin typeface="Times New Roman"/>
              <a:ea typeface="Times New Roman"/>
              <a:cs typeface="Times New Roman"/>
              <a:sym typeface="Times New Roman"/>
            </a:endParaRPr>
          </a:p>
          <a:p>
            <a:pPr marL="0" marR="0" lvl="0" indent="0" algn="l" rtl="0">
              <a:lnSpc>
                <a:spcPct val="107000"/>
              </a:lnSpc>
              <a:spcBef>
                <a:spcPts val="0"/>
              </a:spcBef>
              <a:spcAft>
                <a:spcPts val="0"/>
              </a:spcAft>
              <a:buClr>
                <a:srgbClr val="000000"/>
              </a:buClr>
              <a:buSzPts val="2400"/>
              <a:buFont typeface="Arial"/>
              <a:buNone/>
            </a:pPr>
            <a:br>
              <a:rPr lang="en-US" sz="2400" b="0" i="0" u="none" strike="noStrike" cap="none">
                <a:solidFill>
                  <a:srgbClr val="32363A"/>
                </a:solidFill>
                <a:latin typeface="Helvetica Neue"/>
                <a:ea typeface="Helvetica Neue"/>
                <a:cs typeface="Helvetica Neue"/>
                <a:sym typeface="Helvetica Neue"/>
              </a:rPr>
            </a:br>
            <a:endParaRPr sz="1800" b="0" i="0" u="none" strike="noStrike" cap="none">
              <a:solidFill>
                <a:srgbClr val="000000"/>
              </a:solidFill>
              <a:latin typeface="Calibri"/>
              <a:ea typeface="Calibri"/>
              <a:cs typeface="Calibri"/>
              <a:sym typeface="Calibri"/>
            </a:endParaRPr>
          </a:p>
        </p:txBody>
      </p:sp>
      <p:sp>
        <p:nvSpPr>
          <p:cNvPr id="182" name="Google Shape;182;p15"/>
          <p:cNvSpPr txBox="1">
            <a:spLocks noGrp="1"/>
          </p:cNvSpPr>
          <p:nvPr>
            <p:ph type="title"/>
          </p:nvPr>
        </p:nvSpPr>
        <p:spPr>
          <a:xfrm>
            <a:off x="782150" y="-59175"/>
            <a:ext cx="11182500" cy="1541961"/>
          </a:xfrm>
          <a:prstGeom prst="rect">
            <a:avLst/>
          </a:prstGeom>
          <a:noFill/>
          <a:ln>
            <a:noFill/>
          </a:ln>
        </p:spPr>
        <p:txBody>
          <a:bodyPr spcFirstLastPara="1" wrap="square" lIns="0" tIns="92075" rIns="0" bIns="0" anchor="t" anchorCtr="0">
            <a:spAutoFit/>
          </a:bodyPr>
          <a:lstStyle/>
          <a:p>
            <a:pPr marL="97790" marR="5080" lvl="0" indent="0" algn="l" rtl="0">
              <a:lnSpc>
                <a:spcPct val="107272"/>
              </a:lnSpc>
              <a:spcBef>
                <a:spcPts val="0"/>
              </a:spcBef>
              <a:spcAft>
                <a:spcPts val="0"/>
              </a:spcAft>
              <a:buSzPts val="1400"/>
              <a:buNone/>
            </a:pPr>
            <a:r>
              <a:rPr lang="en-US" b="1"/>
              <a:t>SGA-Based Funded Clubs Year-End Report Requirements</a:t>
            </a:r>
            <a:endParaRPr b="1"/>
          </a:p>
        </p:txBody>
      </p:sp>
      <p:graphicFrame>
        <p:nvGraphicFramePr>
          <p:cNvPr id="183" name="Google Shape;183;p15"/>
          <p:cNvGraphicFramePr/>
          <p:nvPr/>
        </p:nvGraphicFramePr>
        <p:xfrm>
          <a:off x="853163" y="1999975"/>
          <a:ext cx="3000000" cy="3000000"/>
        </p:xfrm>
        <a:graphic>
          <a:graphicData uri="http://schemas.openxmlformats.org/drawingml/2006/table">
            <a:tbl>
              <a:tblPr>
                <a:noFill/>
                <a:tableStyleId>{9B3B24B9-6D34-4670-88D4-348783928DA3}</a:tableStyleId>
              </a:tblPr>
              <a:tblGrid>
                <a:gridCol w="786775">
                  <a:extLst>
                    <a:ext uri="{9D8B030D-6E8A-4147-A177-3AD203B41FA5}">
                      <a16:colId xmlns:a16="http://schemas.microsoft.com/office/drawing/2014/main" val="20000"/>
                    </a:ext>
                  </a:extLst>
                </a:gridCol>
                <a:gridCol w="2152250">
                  <a:extLst>
                    <a:ext uri="{9D8B030D-6E8A-4147-A177-3AD203B41FA5}">
                      <a16:colId xmlns:a16="http://schemas.microsoft.com/office/drawing/2014/main" val="20001"/>
                    </a:ext>
                  </a:extLst>
                </a:gridCol>
                <a:gridCol w="4062650">
                  <a:extLst>
                    <a:ext uri="{9D8B030D-6E8A-4147-A177-3AD203B41FA5}">
                      <a16:colId xmlns:a16="http://schemas.microsoft.com/office/drawing/2014/main" val="20002"/>
                    </a:ext>
                  </a:extLst>
                </a:gridCol>
                <a:gridCol w="4293625">
                  <a:extLst>
                    <a:ext uri="{9D8B030D-6E8A-4147-A177-3AD203B41FA5}">
                      <a16:colId xmlns:a16="http://schemas.microsoft.com/office/drawing/2014/main" val="20003"/>
                    </a:ext>
                  </a:extLst>
                </a:gridCol>
              </a:tblGrid>
              <a:tr h="396200">
                <a:tc gridSpan="4">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225475"/>
                          </a:solidFill>
                        </a:rPr>
                        <a:t>Year-End Report Requirements</a:t>
                      </a:r>
                      <a:endParaRPr sz="1400" b="1" u="none" strike="noStrike" cap="none">
                        <a:solidFill>
                          <a:srgbClr val="225475"/>
                        </a:solidFill>
                      </a:endParaRPr>
                    </a:p>
                  </a:txBody>
                  <a:tcPr marL="91425" marR="91425" marT="91425" marB="91425">
                    <a:solidFill>
                      <a:srgbClr val="F6A52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96875">
                <a:tc>
                  <a:txBody>
                    <a:bodyPr/>
                    <a:lstStyle/>
                    <a:p>
                      <a:pPr marL="0" marR="0" lvl="0" indent="0" algn="l" rtl="0">
                        <a:lnSpc>
                          <a:spcPct val="100000"/>
                        </a:lnSpc>
                        <a:spcBef>
                          <a:spcPts val="0"/>
                        </a:spcBef>
                        <a:spcAft>
                          <a:spcPts val="0"/>
                        </a:spcAft>
                        <a:buClr>
                          <a:srgbClr val="000000"/>
                        </a:buClr>
                        <a:buSzPts val="1300"/>
                        <a:buFont typeface="Arial"/>
                        <a:buNone/>
                      </a:pPr>
                      <a:r>
                        <a:rPr lang="en-US" sz="1300" b="1" u="none" strike="noStrike" cap="none">
                          <a:solidFill>
                            <a:srgbClr val="225475"/>
                          </a:solidFill>
                        </a:rPr>
                        <a:t>Points</a:t>
                      </a:r>
                      <a:endParaRPr sz="1300" b="1" u="none" strike="noStrike" cap="none">
                        <a:solidFill>
                          <a:srgbClr val="225475"/>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US" sz="1300" b="1" u="none" strike="noStrike" cap="none">
                          <a:solidFill>
                            <a:srgbClr val="225475"/>
                          </a:solidFill>
                        </a:rPr>
                        <a:t># of Events Required</a:t>
                      </a:r>
                      <a:endParaRPr sz="1300" b="1" u="none" strike="noStrike" cap="none">
                        <a:solidFill>
                          <a:srgbClr val="225475"/>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US" sz="1300" b="1" u="none" strike="noStrike" cap="none">
                          <a:solidFill>
                            <a:srgbClr val="225475"/>
                          </a:solidFill>
                        </a:rPr>
                        <a:t>Event Description</a:t>
                      </a:r>
                      <a:endParaRPr sz="1300" b="1" u="none" strike="noStrike" cap="none">
                        <a:solidFill>
                          <a:srgbClr val="225475"/>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US" sz="1300" b="1" u="none" strike="noStrike" cap="none">
                          <a:solidFill>
                            <a:srgbClr val="225475"/>
                          </a:solidFill>
                        </a:rPr>
                        <a:t>Event Examples</a:t>
                      </a:r>
                      <a:endParaRPr sz="1300" b="1" u="none" strike="noStrike" cap="none">
                        <a:solidFill>
                          <a:srgbClr val="225475"/>
                        </a:solidFill>
                      </a:endParaRPr>
                    </a:p>
                  </a:txBody>
                  <a:tcPr marL="91425" marR="91425" marT="91425" marB="91425"/>
                </a:tc>
                <a:extLst>
                  <a:ext uri="{0D108BD9-81ED-4DB2-BD59-A6C34878D82A}">
                    <a16:rowId xmlns:a16="http://schemas.microsoft.com/office/drawing/2014/main" val="10001"/>
                  </a:ext>
                </a:extLst>
              </a:tr>
              <a:tr h="496875">
                <a:tc rowSpan="4">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solidFill>
                            <a:srgbClr val="225475"/>
                          </a:solidFill>
                        </a:rPr>
                        <a:t>1 Point</a:t>
                      </a:r>
                      <a:endParaRPr sz="1300" u="none" strike="noStrike" cap="none">
                        <a:solidFill>
                          <a:srgbClr val="225475"/>
                        </a:solidFill>
                      </a:endParaRPr>
                    </a:p>
                    <a:p>
                      <a:pPr marL="0" marR="0" lvl="0" indent="0" algn="l" rtl="0">
                        <a:lnSpc>
                          <a:spcPct val="100000"/>
                        </a:lnSpc>
                        <a:spcBef>
                          <a:spcPts val="0"/>
                        </a:spcBef>
                        <a:spcAft>
                          <a:spcPts val="0"/>
                        </a:spcAft>
                        <a:buClr>
                          <a:srgbClr val="000000"/>
                        </a:buClr>
                        <a:buSzPts val="1300"/>
                        <a:buFont typeface="Arial"/>
                        <a:buNone/>
                      </a:pPr>
                      <a:endParaRPr sz="1300" u="none" strike="noStrike" cap="none">
                        <a:solidFill>
                          <a:srgbClr val="225475"/>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solidFill>
                            <a:srgbClr val="225475"/>
                          </a:solidFill>
                        </a:rPr>
                        <a:t>1 </a:t>
                      </a:r>
                      <a:endParaRPr sz="1300" u="none" strike="noStrike" cap="none">
                        <a:solidFill>
                          <a:srgbClr val="225475"/>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solidFill>
                            <a:srgbClr val="225475"/>
                          </a:solidFill>
                        </a:rPr>
                        <a:t>Community Service: Event that benefits any entity outside Rowan-Virtua SOM </a:t>
                      </a:r>
                      <a:endParaRPr sz="1300" u="none" strike="noStrike" cap="none">
                        <a:solidFill>
                          <a:srgbClr val="225475"/>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solidFill>
                            <a:srgbClr val="225475"/>
                          </a:solidFill>
                        </a:rPr>
                        <a:t>Includes CARES &amp; Rowan Community Health Center (Community Clean Up, etc.)</a:t>
                      </a:r>
                      <a:endParaRPr sz="1300" u="none" strike="noStrike" cap="none">
                        <a:solidFill>
                          <a:srgbClr val="225475"/>
                        </a:solidFill>
                      </a:endParaRPr>
                    </a:p>
                  </a:txBody>
                  <a:tcPr marL="91425" marR="91425" marT="91425" marB="91425"/>
                </a:tc>
                <a:extLst>
                  <a:ext uri="{0D108BD9-81ED-4DB2-BD59-A6C34878D82A}">
                    <a16:rowId xmlns:a16="http://schemas.microsoft.com/office/drawing/2014/main" val="10002"/>
                  </a:ext>
                </a:extLst>
              </a:tr>
              <a:tr h="5791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solidFill>
                            <a:srgbClr val="225475"/>
                          </a:solidFill>
                        </a:rPr>
                        <a:t>2</a:t>
                      </a:r>
                      <a:endParaRPr sz="1300" u="none" strike="noStrike" cap="none">
                        <a:solidFill>
                          <a:srgbClr val="225475"/>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solidFill>
                            <a:srgbClr val="225475"/>
                          </a:solidFill>
                        </a:rPr>
                        <a:t>School Service: Event that benefits the school in an SGA Organized Event</a:t>
                      </a:r>
                      <a:endParaRPr sz="1300" u="none" strike="noStrike" cap="none">
                        <a:solidFill>
                          <a:srgbClr val="225475"/>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solidFill>
                            <a:srgbClr val="225475"/>
                          </a:solidFill>
                        </a:rPr>
                        <a:t>99% tabling, Homecoming, Fresh Check Day, Accepted Students Day, etc. </a:t>
                      </a:r>
                      <a:endParaRPr sz="1300" u="none" strike="noStrike" cap="none">
                        <a:solidFill>
                          <a:srgbClr val="225475"/>
                        </a:solidFill>
                      </a:endParaRPr>
                    </a:p>
                  </a:txBody>
                  <a:tcPr marL="91425" marR="91425" marT="91425" marB="91425"/>
                </a:tc>
                <a:extLst>
                  <a:ext uri="{0D108BD9-81ED-4DB2-BD59-A6C34878D82A}">
                    <a16:rowId xmlns:a16="http://schemas.microsoft.com/office/drawing/2014/main" val="10003"/>
                  </a:ext>
                </a:extLst>
              </a:tr>
              <a:tr h="4811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solidFill>
                            <a:srgbClr val="225475"/>
                          </a:solidFill>
                        </a:rPr>
                        <a:t>¾ Per Semester</a:t>
                      </a:r>
                      <a:endParaRPr sz="1300" u="none" strike="noStrike" cap="none">
                        <a:solidFill>
                          <a:srgbClr val="225475"/>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solidFill>
                            <a:srgbClr val="225475"/>
                          </a:solidFill>
                        </a:rPr>
                        <a:t>SGA Meeting Attendance</a:t>
                      </a:r>
                      <a:endParaRPr sz="1300" u="none" strike="noStrike" cap="none">
                        <a:solidFill>
                          <a:srgbClr val="225475"/>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solidFill>
                            <a:srgbClr val="225475"/>
                          </a:solidFill>
                        </a:rPr>
                        <a:t>1 club representative must attend ¾ SGA Meetings on WebEx or In-Person per semester</a:t>
                      </a:r>
                      <a:endParaRPr sz="1300" u="none" strike="noStrike" cap="none">
                        <a:solidFill>
                          <a:srgbClr val="225475"/>
                        </a:solidFill>
                      </a:endParaRPr>
                    </a:p>
                  </a:txBody>
                  <a:tcPr marL="91425" marR="91425" marT="91425" marB="91425"/>
                </a:tc>
                <a:extLst>
                  <a:ext uri="{0D108BD9-81ED-4DB2-BD59-A6C34878D82A}">
                    <a16:rowId xmlns:a16="http://schemas.microsoft.com/office/drawing/2014/main" val="10004"/>
                  </a:ext>
                </a:extLst>
              </a:tr>
              <a:tr h="3899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solidFill>
                            <a:srgbClr val="225475"/>
                          </a:solidFill>
                        </a:rPr>
                        <a:t>1</a:t>
                      </a:r>
                      <a:endParaRPr sz="1300" u="none" strike="noStrike" cap="none">
                        <a:solidFill>
                          <a:srgbClr val="225475"/>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solidFill>
                            <a:srgbClr val="225475"/>
                          </a:solidFill>
                        </a:rPr>
                        <a:t>Student Leader attended Club Leadership Meeting</a:t>
                      </a:r>
                      <a:endParaRPr sz="1300" u="none" strike="noStrike" cap="none">
                        <a:solidFill>
                          <a:srgbClr val="225475"/>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solidFill>
                            <a:srgbClr val="225475"/>
                          </a:solidFill>
                        </a:rPr>
                        <a:t>Held annually, 2 club representatives must attend live &amp; complete the attendance form at the end of this session</a:t>
                      </a:r>
                      <a:endParaRPr sz="1300" u="none" strike="noStrike" cap="none">
                        <a:solidFill>
                          <a:srgbClr val="225475"/>
                        </a:solidFill>
                      </a:endParaRPr>
                    </a:p>
                  </a:txBody>
                  <a:tcPr marL="91425" marR="91425" marT="91425" marB="91425"/>
                </a:tc>
                <a:extLst>
                  <a:ext uri="{0D108BD9-81ED-4DB2-BD59-A6C34878D82A}">
                    <a16:rowId xmlns:a16="http://schemas.microsoft.com/office/drawing/2014/main" val="10005"/>
                  </a:ext>
                </a:extLst>
              </a:tr>
              <a:tr h="1371575">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solidFill>
                            <a:srgbClr val="225475"/>
                          </a:solidFill>
                        </a:rPr>
                        <a:t>2 Points</a:t>
                      </a:r>
                      <a:endParaRPr sz="1300" u="none" strike="noStrike" cap="none">
                        <a:solidFill>
                          <a:srgbClr val="225475"/>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solidFill>
                            <a:srgbClr val="225475"/>
                          </a:solidFill>
                        </a:rPr>
                        <a:t>3</a:t>
                      </a:r>
                      <a:endParaRPr sz="1300" u="none" strike="noStrike" cap="none">
                        <a:solidFill>
                          <a:srgbClr val="225475"/>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solidFill>
                            <a:srgbClr val="225475"/>
                          </a:solidFill>
                        </a:rPr>
                        <a:t>Activity Events: 3 Categories</a:t>
                      </a:r>
                      <a:endParaRPr sz="1300" u="none" strike="noStrike" cap="none">
                        <a:solidFill>
                          <a:srgbClr val="225475"/>
                        </a:solidFill>
                      </a:endParaRPr>
                    </a:p>
                    <a:p>
                      <a:pPr marL="0" marR="0" lvl="0" indent="0" algn="l" rtl="0">
                        <a:lnSpc>
                          <a:spcPct val="100000"/>
                        </a:lnSpc>
                        <a:spcBef>
                          <a:spcPts val="0"/>
                        </a:spcBef>
                        <a:spcAft>
                          <a:spcPts val="0"/>
                        </a:spcAft>
                        <a:buClr>
                          <a:srgbClr val="000000"/>
                        </a:buClr>
                        <a:buSzPts val="1300"/>
                        <a:buFont typeface="Arial"/>
                        <a:buNone/>
                      </a:pPr>
                      <a:r>
                        <a:rPr lang="en-US" sz="1300" u="none" strike="noStrike" cap="none">
                          <a:solidFill>
                            <a:srgbClr val="225475"/>
                          </a:solidFill>
                        </a:rPr>
                        <a:t>1. General Interest Meeting: Generates interest in club</a:t>
                      </a:r>
                      <a:endParaRPr sz="1300" u="none" strike="noStrike" cap="none">
                        <a:solidFill>
                          <a:srgbClr val="225475"/>
                        </a:solidFill>
                      </a:endParaRPr>
                    </a:p>
                    <a:p>
                      <a:pPr marL="0" marR="0" lvl="0" indent="0" algn="l" rtl="0">
                        <a:lnSpc>
                          <a:spcPct val="100000"/>
                        </a:lnSpc>
                        <a:spcBef>
                          <a:spcPts val="0"/>
                        </a:spcBef>
                        <a:spcAft>
                          <a:spcPts val="0"/>
                        </a:spcAft>
                        <a:buClr>
                          <a:srgbClr val="000000"/>
                        </a:buClr>
                        <a:buSzPts val="1300"/>
                        <a:buFont typeface="Arial"/>
                        <a:buNone/>
                      </a:pPr>
                      <a:r>
                        <a:rPr lang="en-US" sz="1300" u="none" strike="noStrike" cap="none">
                          <a:solidFill>
                            <a:srgbClr val="225475"/>
                          </a:solidFill>
                        </a:rPr>
                        <a:t>2. Fundraising Events</a:t>
                      </a:r>
                      <a:endParaRPr sz="1300" u="none" strike="noStrike" cap="none">
                        <a:solidFill>
                          <a:srgbClr val="225475"/>
                        </a:solidFill>
                      </a:endParaRPr>
                    </a:p>
                    <a:p>
                      <a:pPr marL="0" marR="0" lvl="0" indent="0" algn="l" rtl="0">
                        <a:lnSpc>
                          <a:spcPct val="100000"/>
                        </a:lnSpc>
                        <a:spcBef>
                          <a:spcPts val="0"/>
                        </a:spcBef>
                        <a:spcAft>
                          <a:spcPts val="0"/>
                        </a:spcAft>
                        <a:buClr>
                          <a:srgbClr val="000000"/>
                        </a:buClr>
                        <a:buSzPts val="1300"/>
                        <a:buFont typeface="Arial"/>
                        <a:buNone/>
                      </a:pPr>
                      <a:r>
                        <a:rPr lang="en-US" sz="1300" u="none" strike="noStrike" cap="none">
                          <a:solidFill>
                            <a:srgbClr val="225475"/>
                          </a:solidFill>
                        </a:rPr>
                        <a:t>3. Non-Service Event: Events that don't meet any of the criteria above</a:t>
                      </a:r>
                      <a:endParaRPr sz="1300" u="none" strike="noStrike" cap="none">
                        <a:solidFill>
                          <a:srgbClr val="225475"/>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solidFill>
                            <a:srgbClr val="225475"/>
                          </a:solidFill>
                        </a:rPr>
                        <a:t>GI: Usually held at the beginning of the academic semester</a:t>
                      </a:r>
                      <a:endParaRPr sz="1300" u="none" strike="noStrike" cap="none">
                        <a:solidFill>
                          <a:srgbClr val="225475"/>
                        </a:solidFill>
                      </a:endParaRPr>
                    </a:p>
                    <a:p>
                      <a:pPr marL="0" marR="0" lvl="0" indent="0" algn="l" rtl="0">
                        <a:lnSpc>
                          <a:spcPct val="100000"/>
                        </a:lnSpc>
                        <a:spcBef>
                          <a:spcPts val="0"/>
                        </a:spcBef>
                        <a:spcAft>
                          <a:spcPts val="0"/>
                        </a:spcAft>
                        <a:buClr>
                          <a:srgbClr val="000000"/>
                        </a:buClr>
                        <a:buSzPts val="1300"/>
                        <a:buFont typeface="Arial"/>
                        <a:buNone/>
                      </a:pPr>
                      <a:r>
                        <a:rPr lang="en-US" sz="1300" u="none" strike="noStrike" cap="none">
                          <a:solidFill>
                            <a:srgbClr val="225475"/>
                          </a:solidFill>
                        </a:rPr>
                        <a:t>FE: For your club or others within Rowan-Virtua SOM</a:t>
                      </a:r>
                      <a:endParaRPr sz="1300" u="none" strike="noStrike" cap="none">
                        <a:solidFill>
                          <a:srgbClr val="225475"/>
                        </a:solidFill>
                      </a:endParaRPr>
                    </a:p>
                    <a:p>
                      <a:pPr marL="0" marR="0" lvl="0" indent="0" algn="l" rtl="0">
                        <a:lnSpc>
                          <a:spcPct val="100000"/>
                        </a:lnSpc>
                        <a:spcBef>
                          <a:spcPts val="0"/>
                        </a:spcBef>
                        <a:spcAft>
                          <a:spcPts val="0"/>
                        </a:spcAft>
                        <a:buClr>
                          <a:srgbClr val="000000"/>
                        </a:buClr>
                        <a:buSzPts val="1300"/>
                        <a:buFont typeface="Arial"/>
                        <a:buNone/>
                      </a:pPr>
                      <a:r>
                        <a:rPr lang="en-US" sz="1300" u="none" strike="noStrike" cap="none">
                          <a:solidFill>
                            <a:srgbClr val="225475"/>
                          </a:solidFill>
                        </a:rPr>
                        <a:t>NS: Educational speakers, campus partners collaborations</a:t>
                      </a:r>
                      <a:endParaRPr sz="1300" u="none" strike="noStrike" cap="none">
                        <a:solidFill>
                          <a:srgbClr val="225475"/>
                        </a:solidFill>
                      </a:endParaRPr>
                    </a:p>
                  </a:txBody>
                  <a:tcPr marL="91425" marR="91425" marT="91425" marB="91425"/>
                </a:tc>
                <a:extLst>
                  <a:ext uri="{0D108BD9-81ED-4DB2-BD59-A6C34878D82A}">
                    <a16:rowId xmlns:a16="http://schemas.microsoft.com/office/drawing/2014/main" val="10006"/>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187"/>
        <p:cNvGrpSpPr/>
        <p:nvPr/>
      </p:nvGrpSpPr>
      <p:grpSpPr>
        <a:xfrm>
          <a:off x="0" y="0"/>
          <a:ext cx="0" cy="0"/>
          <a:chOff x="0" y="0"/>
          <a:chExt cx="0" cy="0"/>
        </a:xfrm>
      </p:grpSpPr>
      <p:sp>
        <p:nvSpPr>
          <p:cNvPr id="188" name="Google Shape;188;g1527d4a4cc5_4_26"/>
          <p:cNvSpPr/>
          <p:nvPr/>
        </p:nvSpPr>
        <p:spPr>
          <a:xfrm>
            <a:off x="782143" y="0"/>
            <a:ext cx="11485880" cy="6858000"/>
          </a:xfrm>
          <a:custGeom>
            <a:avLst/>
            <a:gdLst/>
            <a:ahLst/>
            <a:cxnLst/>
            <a:rect l="l" t="t" r="r" b="b"/>
            <a:pathLst>
              <a:path w="11485880" h="6858000" extrusionOk="0">
                <a:moveTo>
                  <a:pt x="0" y="6857986"/>
                </a:moveTo>
                <a:lnTo>
                  <a:pt x="11485282" y="6857986"/>
                </a:lnTo>
                <a:lnTo>
                  <a:pt x="11485282" y="0"/>
                </a:lnTo>
                <a:lnTo>
                  <a:pt x="0" y="0"/>
                </a:lnTo>
                <a:lnTo>
                  <a:pt x="0" y="6857986"/>
                </a:lnTo>
                <a:close/>
              </a:path>
            </a:pathLst>
          </a:cu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189" name="Google Shape;189;g1527d4a4cc5_4_26"/>
          <p:cNvSpPr/>
          <p:nvPr/>
        </p:nvSpPr>
        <p:spPr>
          <a:xfrm>
            <a:off x="0" y="0"/>
            <a:ext cx="478155" cy="6858000"/>
          </a:xfrm>
          <a:custGeom>
            <a:avLst/>
            <a:gdLst/>
            <a:ahLst/>
            <a:cxnLst/>
            <a:rect l="l" t="t" r="r" b="b"/>
            <a:pathLst>
              <a:path w="478155" h="6858000" extrusionOk="0">
                <a:moveTo>
                  <a:pt x="0" y="6857986"/>
                </a:moveTo>
                <a:lnTo>
                  <a:pt x="478094" y="6857986"/>
                </a:lnTo>
                <a:lnTo>
                  <a:pt x="478094" y="0"/>
                </a:lnTo>
                <a:lnTo>
                  <a:pt x="0" y="0"/>
                </a:lnTo>
                <a:lnTo>
                  <a:pt x="0" y="6857986"/>
                </a:lnTo>
                <a:close/>
              </a:path>
            </a:pathLst>
          </a:cu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190" name="Google Shape;190;g1527d4a4cc5_4_26"/>
          <p:cNvSpPr/>
          <p:nvPr/>
        </p:nvSpPr>
        <p:spPr>
          <a:xfrm>
            <a:off x="478094" y="375"/>
            <a:ext cx="228600" cy="6858000"/>
          </a:xfrm>
          <a:custGeom>
            <a:avLst/>
            <a:gdLst/>
            <a:ahLst/>
            <a:cxnLst/>
            <a:rect l="l" t="t" r="r" b="b"/>
            <a:pathLst>
              <a:path w="228600" h="6858000" extrusionOk="0">
                <a:moveTo>
                  <a:pt x="0" y="0"/>
                </a:moveTo>
                <a:lnTo>
                  <a:pt x="228599" y="0"/>
                </a:lnTo>
                <a:lnTo>
                  <a:pt x="228599" y="6857986"/>
                </a:lnTo>
                <a:lnTo>
                  <a:pt x="0" y="6857986"/>
                </a:lnTo>
                <a:lnTo>
                  <a:pt x="0" y="0"/>
                </a:lnTo>
                <a:close/>
              </a:path>
            </a:pathLst>
          </a:custGeom>
          <a:solidFill>
            <a:srgbClr val="22547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191" name="Google Shape;191;g1527d4a4cc5_4_26"/>
          <p:cNvSpPr txBox="1"/>
          <p:nvPr/>
        </p:nvSpPr>
        <p:spPr>
          <a:xfrm>
            <a:off x="853167" y="1320271"/>
            <a:ext cx="11414700" cy="2895000"/>
          </a:xfrm>
          <a:prstGeom prst="rect">
            <a:avLst/>
          </a:prstGeom>
          <a:noFill/>
          <a:ln>
            <a:noFill/>
          </a:ln>
        </p:spPr>
        <p:txBody>
          <a:bodyPr spcFirstLastPara="1" wrap="square" lIns="0" tIns="103500" rIns="0" bIns="0" anchor="t" anchorCtr="0">
            <a:spAutoFit/>
          </a:bodyPr>
          <a:lstStyle/>
          <a:p>
            <a:pPr marL="0" marR="0" lvl="0" indent="0" algn="l" rtl="0">
              <a:lnSpc>
                <a:spcPct val="107000"/>
              </a:lnSpc>
              <a:spcBef>
                <a:spcPts val="0"/>
              </a:spcBef>
              <a:spcAft>
                <a:spcPts val="0"/>
              </a:spcAft>
              <a:buClr>
                <a:srgbClr val="000000"/>
              </a:buClr>
              <a:buSzPts val="1500"/>
              <a:buFont typeface="Arial"/>
              <a:buNone/>
            </a:pPr>
            <a:r>
              <a:rPr lang="en-US" sz="1600" b="0" i="0" u="none" strike="noStrike" cap="none">
                <a:solidFill>
                  <a:srgbClr val="225475"/>
                </a:solidFill>
                <a:latin typeface="Times New Roman"/>
                <a:ea typeface="Times New Roman"/>
                <a:cs typeface="Times New Roman"/>
                <a:sym typeface="Times New Roman"/>
              </a:rPr>
              <a:t>The more category requirements that you meet the more points you can acquire which will than add on additional funding from the new based funding you will receive. </a:t>
            </a:r>
            <a:r>
              <a:rPr lang="en-US" sz="1600" b="0" i="0" u="none" strike="noStrike" cap="none">
                <a:solidFill>
                  <a:srgbClr val="FF0000"/>
                </a:solidFill>
                <a:latin typeface="Times New Roman"/>
                <a:ea typeface="Times New Roman"/>
                <a:cs typeface="Times New Roman"/>
                <a:sym typeface="Times New Roman"/>
              </a:rPr>
              <a:t>More information will follow about completing your Year-End reports and the scoring system that will be used for 202</a:t>
            </a:r>
            <a:r>
              <a:rPr lang="en-US" sz="1600">
                <a:solidFill>
                  <a:srgbClr val="FF0000"/>
                </a:solidFill>
                <a:latin typeface="Times New Roman"/>
                <a:ea typeface="Times New Roman"/>
                <a:cs typeface="Times New Roman"/>
                <a:sym typeface="Times New Roman"/>
              </a:rPr>
              <a:t>3</a:t>
            </a:r>
            <a:r>
              <a:rPr lang="en-US" sz="1600" b="0" i="0" u="none" strike="noStrike" cap="none">
                <a:solidFill>
                  <a:srgbClr val="FF0000"/>
                </a:solidFill>
                <a:latin typeface="Times New Roman"/>
                <a:ea typeface="Times New Roman"/>
                <a:cs typeface="Times New Roman"/>
                <a:sym typeface="Times New Roman"/>
              </a:rPr>
              <a:t>-202</a:t>
            </a:r>
            <a:r>
              <a:rPr lang="en-US" sz="1600">
                <a:solidFill>
                  <a:srgbClr val="FF0000"/>
                </a:solidFill>
                <a:latin typeface="Times New Roman"/>
                <a:ea typeface="Times New Roman"/>
                <a:cs typeface="Times New Roman"/>
                <a:sym typeface="Times New Roman"/>
              </a:rPr>
              <a:t>4</a:t>
            </a:r>
            <a:r>
              <a:rPr lang="en-US" sz="1600" b="0" i="0" u="none" strike="noStrike" cap="none">
                <a:solidFill>
                  <a:srgbClr val="FF0000"/>
                </a:solidFill>
                <a:latin typeface="Times New Roman"/>
                <a:ea typeface="Times New Roman"/>
                <a:cs typeface="Times New Roman"/>
                <a:sym typeface="Times New Roman"/>
              </a:rPr>
              <a:t>.</a:t>
            </a:r>
            <a:endParaRPr sz="1600" b="0" i="0" u="none" strike="noStrike" cap="none">
              <a:solidFill>
                <a:srgbClr val="FF0000"/>
              </a:solidFill>
              <a:latin typeface="Times New Roman"/>
              <a:ea typeface="Times New Roman"/>
              <a:cs typeface="Times New Roman"/>
              <a:sym typeface="Times New Roman"/>
            </a:endParaRPr>
          </a:p>
          <a:p>
            <a:pPr marL="0" marR="0" lvl="0" indent="0" algn="l" rtl="0">
              <a:lnSpc>
                <a:spcPct val="107000"/>
              </a:lnSpc>
              <a:spcBef>
                <a:spcPts val="0"/>
              </a:spcBef>
              <a:spcAft>
                <a:spcPts val="0"/>
              </a:spcAft>
              <a:buClr>
                <a:srgbClr val="000000"/>
              </a:buClr>
              <a:buSzPts val="1500"/>
              <a:buFont typeface="Arial"/>
              <a:buNone/>
            </a:pPr>
            <a:endParaRPr sz="1600" b="0" i="0" u="none" strike="noStrike" cap="none">
              <a:solidFill>
                <a:srgbClr val="4A2318"/>
              </a:solidFill>
              <a:latin typeface="Times New Roman"/>
              <a:ea typeface="Times New Roman"/>
              <a:cs typeface="Times New Roman"/>
              <a:sym typeface="Times New Roman"/>
            </a:endParaRPr>
          </a:p>
          <a:p>
            <a:pPr marL="0" marR="0" lvl="0" indent="0" algn="l" rtl="0">
              <a:lnSpc>
                <a:spcPct val="107000"/>
              </a:lnSpc>
              <a:spcBef>
                <a:spcPts val="0"/>
              </a:spcBef>
              <a:spcAft>
                <a:spcPts val="0"/>
              </a:spcAft>
              <a:buClr>
                <a:srgbClr val="000000"/>
              </a:buClr>
              <a:buSzPts val="1600"/>
              <a:buFont typeface="Arial"/>
              <a:buNone/>
            </a:pPr>
            <a:endParaRPr sz="1600" b="0" i="0" u="none" strike="noStrike" cap="none">
              <a:solidFill>
                <a:srgbClr val="4A2318"/>
              </a:solidFill>
              <a:latin typeface="Times New Roman"/>
              <a:ea typeface="Times New Roman"/>
              <a:cs typeface="Times New Roman"/>
              <a:sym typeface="Times New Roman"/>
            </a:endParaRPr>
          </a:p>
          <a:p>
            <a:pPr marL="0" marR="0" lvl="0" indent="0" algn="l" rtl="0">
              <a:lnSpc>
                <a:spcPct val="115000"/>
              </a:lnSpc>
              <a:spcBef>
                <a:spcPts val="1200"/>
              </a:spcBef>
              <a:spcAft>
                <a:spcPts val="0"/>
              </a:spcAft>
              <a:buClr>
                <a:schemeClr val="dk1"/>
              </a:buClr>
              <a:buSzPts val="1100"/>
              <a:buFont typeface="Arial"/>
              <a:buNone/>
            </a:pPr>
            <a:endParaRPr sz="1300" b="1" i="0" u="none" strike="noStrike" cap="none">
              <a:solidFill>
                <a:schemeClr val="dk1"/>
              </a:solidFill>
              <a:latin typeface="Times New Roman"/>
              <a:ea typeface="Times New Roman"/>
              <a:cs typeface="Times New Roman"/>
              <a:sym typeface="Times New Roman"/>
            </a:endParaRPr>
          </a:p>
          <a:p>
            <a:pPr marL="0" marR="0" lvl="0" indent="0" algn="l" rtl="0">
              <a:lnSpc>
                <a:spcPct val="107000"/>
              </a:lnSpc>
              <a:spcBef>
                <a:spcPts val="1200"/>
              </a:spcBef>
              <a:spcAft>
                <a:spcPts val="0"/>
              </a:spcAft>
              <a:buClr>
                <a:srgbClr val="000000"/>
              </a:buClr>
              <a:buSzPts val="1500"/>
              <a:buFont typeface="Arial"/>
              <a:buNone/>
            </a:pPr>
            <a:endParaRPr sz="1500" b="1" i="0" u="sng" strike="noStrike" cap="none">
              <a:solidFill>
                <a:srgbClr val="000000"/>
              </a:solidFill>
              <a:latin typeface="Times New Roman"/>
              <a:ea typeface="Times New Roman"/>
              <a:cs typeface="Times New Roman"/>
              <a:sym typeface="Times New Roman"/>
            </a:endParaRPr>
          </a:p>
          <a:p>
            <a:pPr marL="0" marR="0" lvl="0" indent="0" algn="l" rtl="0">
              <a:lnSpc>
                <a:spcPct val="107000"/>
              </a:lnSpc>
              <a:spcBef>
                <a:spcPts val="0"/>
              </a:spcBef>
              <a:spcAft>
                <a:spcPts val="0"/>
              </a:spcAft>
              <a:buClr>
                <a:srgbClr val="000000"/>
              </a:buClr>
              <a:buSzPts val="2400"/>
              <a:buFont typeface="Arial"/>
              <a:buNone/>
            </a:pPr>
            <a:br>
              <a:rPr lang="en-US" sz="2400" b="0" i="0" u="none" strike="noStrike" cap="none">
                <a:solidFill>
                  <a:srgbClr val="32363A"/>
                </a:solidFill>
                <a:latin typeface="Helvetica Neue"/>
                <a:ea typeface="Helvetica Neue"/>
                <a:cs typeface="Helvetica Neue"/>
                <a:sym typeface="Helvetica Neue"/>
              </a:rPr>
            </a:br>
            <a:endParaRPr sz="1900" b="0" i="0" u="none" strike="noStrike" cap="none">
              <a:solidFill>
                <a:srgbClr val="000000"/>
              </a:solidFill>
              <a:latin typeface="Calibri"/>
              <a:ea typeface="Calibri"/>
              <a:cs typeface="Calibri"/>
              <a:sym typeface="Calibri"/>
            </a:endParaRPr>
          </a:p>
        </p:txBody>
      </p:sp>
      <p:sp>
        <p:nvSpPr>
          <p:cNvPr id="192" name="Google Shape;192;g1527d4a4cc5_4_26"/>
          <p:cNvSpPr txBox="1">
            <a:spLocks noGrp="1"/>
          </p:cNvSpPr>
          <p:nvPr>
            <p:ph type="title"/>
          </p:nvPr>
        </p:nvSpPr>
        <p:spPr>
          <a:xfrm>
            <a:off x="782150" y="-59175"/>
            <a:ext cx="11182500" cy="1541961"/>
          </a:xfrm>
          <a:prstGeom prst="rect">
            <a:avLst/>
          </a:prstGeom>
          <a:noFill/>
          <a:ln>
            <a:noFill/>
          </a:ln>
        </p:spPr>
        <p:txBody>
          <a:bodyPr spcFirstLastPara="1" wrap="square" lIns="0" tIns="92075" rIns="0" bIns="0" anchor="t" anchorCtr="0">
            <a:spAutoFit/>
          </a:bodyPr>
          <a:lstStyle/>
          <a:p>
            <a:pPr marL="101600" marR="0" lvl="0" indent="0" algn="l" rtl="0">
              <a:lnSpc>
                <a:spcPct val="107272"/>
              </a:lnSpc>
              <a:spcBef>
                <a:spcPts val="0"/>
              </a:spcBef>
              <a:spcAft>
                <a:spcPts val="0"/>
              </a:spcAft>
              <a:buSzPts val="1500"/>
              <a:buNone/>
            </a:pPr>
            <a:r>
              <a:rPr lang="en-US" b="1"/>
              <a:t>SGA-Based Funded Clubs Additional Point Information</a:t>
            </a:r>
            <a:endParaRPr b="1"/>
          </a:p>
        </p:txBody>
      </p:sp>
      <p:graphicFrame>
        <p:nvGraphicFramePr>
          <p:cNvPr id="193" name="Google Shape;193;g1527d4a4cc5_4_26"/>
          <p:cNvGraphicFramePr/>
          <p:nvPr/>
        </p:nvGraphicFramePr>
        <p:xfrm>
          <a:off x="954763" y="2406375"/>
          <a:ext cx="3000000" cy="3000000"/>
        </p:xfrm>
        <a:graphic>
          <a:graphicData uri="http://schemas.openxmlformats.org/drawingml/2006/table">
            <a:tbl>
              <a:tblPr>
                <a:noFill/>
                <a:tableStyleId>{9B3B24B9-6D34-4670-88D4-348783928DA3}</a:tableStyleId>
              </a:tblPr>
              <a:tblGrid>
                <a:gridCol w="794200">
                  <a:extLst>
                    <a:ext uri="{9D8B030D-6E8A-4147-A177-3AD203B41FA5}">
                      <a16:colId xmlns:a16="http://schemas.microsoft.com/office/drawing/2014/main" val="20000"/>
                    </a:ext>
                  </a:extLst>
                </a:gridCol>
                <a:gridCol w="5282500">
                  <a:extLst>
                    <a:ext uri="{9D8B030D-6E8A-4147-A177-3AD203B41FA5}">
                      <a16:colId xmlns:a16="http://schemas.microsoft.com/office/drawing/2014/main" val="20001"/>
                    </a:ext>
                  </a:extLst>
                </a:gridCol>
                <a:gridCol w="4913675">
                  <a:extLst>
                    <a:ext uri="{9D8B030D-6E8A-4147-A177-3AD203B41FA5}">
                      <a16:colId xmlns:a16="http://schemas.microsoft.com/office/drawing/2014/main" val="20002"/>
                    </a:ext>
                  </a:extLst>
                </a:gridCol>
              </a:tblGrid>
              <a:tr h="406400">
                <a:tc gridSpan="3">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a:solidFill>
                            <a:srgbClr val="225475"/>
                          </a:solidFill>
                        </a:rPr>
                        <a:t>Additional Point Categories</a:t>
                      </a:r>
                      <a:endParaRPr sz="1500" b="1" u="none" strike="noStrike" cap="none">
                        <a:solidFill>
                          <a:srgbClr val="225475"/>
                        </a:solidFill>
                      </a:endParaRPr>
                    </a:p>
                  </a:txBody>
                  <a:tcPr marL="91425" marR="91425" marT="91425" marB="91425">
                    <a:solidFill>
                      <a:srgbClr val="F6A52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96875">
                <a:tc>
                  <a:txBody>
                    <a:bodyPr/>
                    <a:lstStyle/>
                    <a:p>
                      <a:pPr marL="0" marR="0" lvl="0" indent="0" algn="l" rtl="0">
                        <a:lnSpc>
                          <a:spcPct val="100000"/>
                        </a:lnSpc>
                        <a:spcBef>
                          <a:spcPts val="0"/>
                        </a:spcBef>
                        <a:spcAft>
                          <a:spcPts val="0"/>
                        </a:spcAft>
                        <a:buClr>
                          <a:srgbClr val="000000"/>
                        </a:buClr>
                        <a:buSzPts val="1300"/>
                        <a:buFont typeface="Arial"/>
                        <a:buNone/>
                      </a:pPr>
                      <a:r>
                        <a:rPr lang="en-US" sz="1300" b="1" u="none" strike="noStrike" cap="none">
                          <a:solidFill>
                            <a:srgbClr val="225475"/>
                          </a:solidFill>
                        </a:rPr>
                        <a:t>Points</a:t>
                      </a:r>
                      <a:endParaRPr sz="1300" b="1" u="none" strike="noStrike" cap="none">
                        <a:solidFill>
                          <a:srgbClr val="225475"/>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US" sz="1300" b="1" u="none" strike="noStrike" cap="none">
                          <a:solidFill>
                            <a:srgbClr val="225475"/>
                          </a:solidFill>
                        </a:rPr>
                        <a:t>Event Description</a:t>
                      </a:r>
                      <a:endParaRPr sz="1300" b="1" u="none" strike="noStrike" cap="none">
                        <a:solidFill>
                          <a:srgbClr val="225475"/>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US" sz="1300" b="1" u="none" strike="noStrike" cap="none">
                          <a:solidFill>
                            <a:srgbClr val="225475"/>
                          </a:solidFill>
                        </a:rPr>
                        <a:t>Event Examples</a:t>
                      </a:r>
                      <a:endParaRPr sz="1300" b="1" u="none" strike="noStrike" cap="none">
                        <a:solidFill>
                          <a:srgbClr val="225475"/>
                        </a:solidFill>
                      </a:endParaRPr>
                    </a:p>
                  </a:txBody>
                  <a:tcPr marL="91425" marR="91425" marT="91425" marB="91425"/>
                </a:tc>
                <a:extLst>
                  <a:ext uri="{0D108BD9-81ED-4DB2-BD59-A6C34878D82A}">
                    <a16:rowId xmlns:a16="http://schemas.microsoft.com/office/drawing/2014/main" val="10001"/>
                  </a:ext>
                </a:extLst>
              </a:tr>
              <a:tr h="496875">
                <a:tc rowSpan="4">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solidFill>
                            <a:srgbClr val="225475"/>
                          </a:solidFill>
                        </a:rPr>
                        <a:t>1 Point</a:t>
                      </a:r>
                      <a:endParaRPr sz="1300" u="none" strike="noStrike" cap="none">
                        <a:solidFill>
                          <a:srgbClr val="225475"/>
                        </a:solidFill>
                      </a:endParaRPr>
                    </a:p>
                    <a:p>
                      <a:pPr marL="0" marR="0" lvl="0" indent="0" algn="l" rtl="0">
                        <a:lnSpc>
                          <a:spcPct val="100000"/>
                        </a:lnSpc>
                        <a:spcBef>
                          <a:spcPts val="0"/>
                        </a:spcBef>
                        <a:spcAft>
                          <a:spcPts val="0"/>
                        </a:spcAft>
                        <a:buClr>
                          <a:srgbClr val="000000"/>
                        </a:buClr>
                        <a:buSzPts val="1300"/>
                        <a:buFont typeface="Arial"/>
                        <a:buNone/>
                      </a:pPr>
                      <a:endParaRPr sz="1300" b="1" u="none" strike="noStrike" cap="none">
                        <a:solidFill>
                          <a:srgbClr val="225475"/>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US" sz="1300">
                          <a:solidFill>
                            <a:srgbClr val="225475"/>
                          </a:solidFill>
                        </a:rPr>
                        <a:t>Community service: Additional event or events that benefits any entity outside of the University</a:t>
                      </a:r>
                      <a:endParaRPr sz="1300">
                        <a:solidFill>
                          <a:srgbClr val="225475"/>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solidFill>
                            <a:srgbClr val="225475"/>
                          </a:solidFill>
                        </a:rPr>
                        <a:t>Includes CARES &amp; Rowan Community Health Center (Community Clean Up, etc.)</a:t>
                      </a:r>
                      <a:endParaRPr sz="1300" u="none" strike="noStrike" cap="none">
                        <a:solidFill>
                          <a:srgbClr val="225475"/>
                        </a:solidFill>
                      </a:endParaRPr>
                    </a:p>
                  </a:txBody>
                  <a:tcPr marL="91425" marR="91425" marT="91425" marB="91425"/>
                </a:tc>
                <a:extLst>
                  <a:ext uri="{0D108BD9-81ED-4DB2-BD59-A6C34878D82A}">
                    <a16:rowId xmlns:a16="http://schemas.microsoft.com/office/drawing/2014/main" val="10002"/>
                  </a:ext>
                </a:extLst>
              </a:tr>
              <a:tr h="5791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solidFill>
                            <a:srgbClr val="225475"/>
                          </a:solidFill>
                        </a:rPr>
                        <a:t>School Service: Event that benefits the school in a SGA Organized Event, Campus-Wide, Major Events</a:t>
                      </a:r>
                      <a:endParaRPr sz="1300" u="none" strike="noStrike" cap="none">
                        <a:solidFill>
                          <a:srgbClr val="225475"/>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solidFill>
                            <a:srgbClr val="225475"/>
                          </a:solidFill>
                        </a:rPr>
                        <a:t>99% tabling, Homecoming, Fresh Check Day, Accepted Students Day, etc. </a:t>
                      </a:r>
                      <a:endParaRPr sz="1300" u="none" strike="noStrike" cap="none">
                        <a:solidFill>
                          <a:srgbClr val="225475"/>
                        </a:solidFill>
                      </a:endParaRPr>
                    </a:p>
                  </a:txBody>
                  <a:tcPr marL="91425" marR="91425" marT="91425" marB="91425"/>
                </a:tc>
                <a:extLst>
                  <a:ext uri="{0D108BD9-81ED-4DB2-BD59-A6C34878D82A}">
                    <a16:rowId xmlns:a16="http://schemas.microsoft.com/office/drawing/2014/main" val="10003"/>
                  </a:ext>
                </a:extLst>
              </a:tr>
              <a:tr h="4811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solidFill>
                            <a:srgbClr val="225475"/>
                          </a:solidFill>
                        </a:rPr>
                        <a:t>OMS Wellness Event: Active Participation in a Student Lead OMS Wellness Event</a:t>
                      </a:r>
                      <a:endParaRPr sz="1300" u="none" strike="noStrike" cap="none">
                        <a:solidFill>
                          <a:srgbClr val="225475"/>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solidFill>
                            <a:srgbClr val="225475"/>
                          </a:solidFill>
                        </a:rPr>
                        <a:t>Friendsgiving, De-Stress Fest, Wellness Week</a:t>
                      </a:r>
                      <a:endParaRPr sz="1300" u="none" strike="noStrike" cap="none">
                        <a:solidFill>
                          <a:srgbClr val="225475"/>
                        </a:solidFill>
                      </a:endParaRPr>
                    </a:p>
                  </a:txBody>
                  <a:tcPr marL="91425" marR="91425" marT="91425" marB="91425"/>
                </a:tc>
                <a:extLst>
                  <a:ext uri="{0D108BD9-81ED-4DB2-BD59-A6C34878D82A}">
                    <a16:rowId xmlns:a16="http://schemas.microsoft.com/office/drawing/2014/main" val="10004"/>
                  </a:ext>
                </a:extLst>
              </a:tr>
              <a:tr h="3570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a:solidFill>
                            <a:srgbClr val="225475"/>
                          </a:solidFill>
                        </a:rPr>
                        <a:t>Host event, meeting or program on the SOM Sewell campus</a:t>
                      </a:r>
                      <a:endParaRPr sz="1300">
                        <a:solidFill>
                          <a:srgbClr val="225475"/>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solidFill>
                            <a:srgbClr val="225475"/>
                          </a:solidFill>
                        </a:rPr>
                        <a:t>Club events &amp;/or meetings occurring in-person in Sewell</a:t>
                      </a:r>
                      <a:endParaRPr sz="1300" u="none" strike="noStrike" cap="none">
                        <a:solidFill>
                          <a:srgbClr val="225475"/>
                        </a:solidFill>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7"/>
          <p:cNvSpPr txBox="1">
            <a:spLocks noGrp="1"/>
          </p:cNvSpPr>
          <p:nvPr>
            <p:ph type="title"/>
          </p:nvPr>
        </p:nvSpPr>
        <p:spPr>
          <a:xfrm>
            <a:off x="1522186" y="2074783"/>
            <a:ext cx="9940471" cy="1846659"/>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400"/>
              <a:buNone/>
            </a:pPr>
            <a:r>
              <a:rPr lang="en-US" sz="6000" b="1"/>
              <a:t>Year End Report Questionnaire Preview</a:t>
            </a:r>
            <a:endParaRPr sz="60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
        <p:cNvGrpSpPr/>
        <p:nvPr/>
      </p:nvGrpSpPr>
      <p:grpSpPr>
        <a:xfrm>
          <a:off x="0" y="0"/>
          <a:ext cx="0" cy="0"/>
          <a:chOff x="0" y="0"/>
          <a:chExt cx="0" cy="0"/>
        </a:xfrm>
      </p:grpSpPr>
      <p:sp>
        <p:nvSpPr>
          <p:cNvPr id="62" name="Google Shape;62;p3"/>
          <p:cNvSpPr txBox="1">
            <a:spLocks noGrp="1"/>
          </p:cNvSpPr>
          <p:nvPr>
            <p:ph type="title"/>
          </p:nvPr>
        </p:nvSpPr>
        <p:spPr>
          <a:xfrm>
            <a:off x="1358900" y="660272"/>
            <a:ext cx="9474200" cy="677108"/>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US" b="1">
                <a:solidFill>
                  <a:srgbClr val="225475"/>
                </a:solidFill>
              </a:rPr>
              <a:t>Overview</a:t>
            </a:r>
            <a:endParaRPr b="1">
              <a:solidFill>
                <a:srgbClr val="225475"/>
              </a:solidFill>
            </a:endParaRPr>
          </a:p>
        </p:txBody>
      </p:sp>
      <p:sp>
        <p:nvSpPr>
          <p:cNvPr id="63" name="Google Shape;63;p3"/>
          <p:cNvSpPr txBox="1">
            <a:spLocks noGrp="1"/>
          </p:cNvSpPr>
          <p:nvPr>
            <p:ph type="body" idx="1"/>
          </p:nvPr>
        </p:nvSpPr>
        <p:spPr>
          <a:xfrm>
            <a:off x="1923046" y="1337380"/>
            <a:ext cx="9003000" cy="5479800"/>
          </a:xfrm>
          <a:prstGeom prst="rect">
            <a:avLst/>
          </a:prstGeom>
          <a:noFill/>
          <a:ln>
            <a:noFill/>
          </a:ln>
        </p:spPr>
        <p:txBody>
          <a:bodyPr spcFirstLastPara="1" wrap="square" lIns="0" tIns="0" rIns="0" bIns="0" anchor="t" anchorCtr="0">
            <a:spAutoFit/>
          </a:bodyPr>
          <a:lstStyle/>
          <a:p>
            <a:pPr marL="342900" lvl="0" indent="-342900" algn="l" rtl="0">
              <a:lnSpc>
                <a:spcPct val="100000"/>
              </a:lnSpc>
              <a:spcBef>
                <a:spcPts val="0"/>
              </a:spcBef>
              <a:spcAft>
                <a:spcPts val="0"/>
              </a:spcAft>
              <a:buClr>
                <a:srgbClr val="225475"/>
              </a:buClr>
              <a:buSzPts val="2000"/>
              <a:buFont typeface="Noto Sans Symbols"/>
              <a:buChar char="✔"/>
            </a:pPr>
            <a:r>
              <a:rPr lang="en-US" sz="2800" b="1" u="sng">
                <a:solidFill>
                  <a:schemeClr val="hlink"/>
                </a:solidFill>
                <a:hlinkClick r:id="rId3" action="ppaction://hlinksldjump"/>
              </a:rPr>
              <a:t>Sewell Campus Engagement</a:t>
            </a:r>
            <a:endParaRPr sz="2800" b="1"/>
          </a:p>
          <a:p>
            <a:pPr marL="342900" lvl="0" indent="-342900" algn="l" rtl="0">
              <a:lnSpc>
                <a:spcPct val="100000"/>
              </a:lnSpc>
              <a:spcBef>
                <a:spcPts val="0"/>
              </a:spcBef>
              <a:spcAft>
                <a:spcPts val="0"/>
              </a:spcAft>
              <a:buClr>
                <a:srgbClr val="225475"/>
              </a:buClr>
              <a:buSzPts val="2000"/>
              <a:buFont typeface="Noto Sans Symbols"/>
              <a:buChar char="✔"/>
            </a:pPr>
            <a:r>
              <a:rPr lang="en-US" sz="2800" b="1" u="sng">
                <a:solidFill>
                  <a:schemeClr val="hlink"/>
                </a:solidFill>
                <a:hlinkClick r:id="rId4" action="ppaction://hlinksldjump"/>
              </a:rPr>
              <a:t>General Information </a:t>
            </a:r>
            <a:endParaRPr sz="2800"/>
          </a:p>
          <a:p>
            <a:pPr marL="342900" lvl="0" indent="-342900" algn="l" rtl="0">
              <a:lnSpc>
                <a:spcPct val="100000"/>
              </a:lnSpc>
              <a:spcBef>
                <a:spcPts val="0"/>
              </a:spcBef>
              <a:spcAft>
                <a:spcPts val="0"/>
              </a:spcAft>
              <a:buClr>
                <a:srgbClr val="225475"/>
              </a:buClr>
              <a:buSzPts val="2000"/>
              <a:buFont typeface="Noto Sans Symbols"/>
              <a:buChar char="✔"/>
            </a:pPr>
            <a:r>
              <a:rPr lang="en-US" sz="2800" b="1" u="sng">
                <a:solidFill>
                  <a:srgbClr val="0000FF"/>
                </a:solidFill>
                <a:hlinkClick r:id="rId5" action="ppaction://hlinksldjump">
                  <a:extLst>
                    <a:ext uri="{A12FA001-AC4F-418D-AE19-62706E023703}">
                      <ahyp:hlinkClr xmlns:ahyp="http://schemas.microsoft.com/office/drawing/2018/hyperlinkcolor" val="tx"/>
                    </a:ext>
                  </a:extLst>
                </a:hlinkClick>
              </a:rPr>
              <a:t>How to Become a Club</a:t>
            </a:r>
            <a:r>
              <a:rPr lang="en-US" sz="2800" u="sng">
                <a:solidFill>
                  <a:srgbClr val="225475"/>
                </a:solidFill>
                <a:hlinkClick r:id="rId5" action="ppaction://hlinksldjump">
                  <a:extLst>
                    <a:ext uri="{A12FA001-AC4F-418D-AE19-62706E023703}">
                      <ahyp:hlinkClr xmlns:ahyp="http://schemas.microsoft.com/office/drawing/2018/hyperlinkcolor" val="tx"/>
                    </a:ext>
                  </a:extLst>
                </a:hlinkClick>
              </a:rPr>
              <a:t> </a:t>
            </a:r>
            <a:endParaRPr sz="2800">
              <a:solidFill>
                <a:srgbClr val="225475"/>
              </a:solidFill>
            </a:endParaRPr>
          </a:p>
          <a:p>
            <a:pPr marL="342900" lvl="0" indent="-342900" algn="l" rtl="0">
              <a:lnSpc>
                <a:spcPct val="100000"/>
              </a:lnSpc>
              <a:spcBef>
                <a:spcPts val="0"/>
              </a:spcBef>
              <a:spcAft>
                <a:spcPts val="0"/>
              </a:spcAft>
              <a:buClr>
                <a:srgbClr val="225475"/>
              </a:buClr>
              <a:buSzPts val="2000"/>
              <a:buFont typeface="Noto Sans Symbols"/>
              <a:buChar char="✔"/>
            </a:pPr>
            <a:r>
              <a:rPr lang="en-US" sz="2800" b="1" u="sng">
                <a:solidFill>
                  <a:schemeClr val="hlink"/>
                </a:solidFill>
                <a:hlinkClick r:id="rId6" action="ppaction://hlinksldjump"/>
              </a:rPr>
              <a:t>Club Requirements Details</a:t>
            </a:r>
            <a:r>
              <a:rPr lang="en-US" sz="2800" u="sng">
                <a:solidFill>
                  <a:schemeClr val="hlink"/>
                </a:solidFill>
                <a:hlinkClick r:id="rId7" action="ppaction://hlinksldjump"/>
              </a:rPr>
              <a:t> </a:t>
            </a:r>
            <a:endParaRPr sz="2800"/>
          </a:p>
          <a:p>
            <a:pPr marL="342900" lvl="0" indent="-342900" algn="l" rtl="0">
              <a:lnSpc>
                <a:spcPct val="100000"/>
              </a:lnSpc>
              <a:spcBef>
                <a:spcPts val="0"/>
              </a:spcBef>
              <a:spcAft>
                <a:spcPts val="0"/>
              </a:spcAft>
              <a:buClr>
                <a:srgbClr val="225475"/>
              </a:buClr>
              <a:buSzPts val="2000"/>
              <a:buFont typeface="Noto Sans Symbols"/>
              <a:buChar char="✔"/>
            </a:pPr>
            <a:r>
              <a:rPr lang="en-US" sz="2800" b="1" u="sng">
                <a:solidFill>
                  <a:schemeClr val="hlink"/>
                </a:solidFill>
                <a:hlinkClick r:id="rId8" action="ppaction://hlinksldjump"/>
              </a:rPr>
              <a:t>SGA General Meeting Dates</a:t>
            </a:r>
            <a:r>
              <a:rPr lang="en-US" sz="2800" u="sng">
                <a:solidFill>
                  <a:schemeClr val="hlink"/>
                </a:solidFill>
                <a:hlinkClick r:id="rId8" action="ppaction://hlinksldjump"/>
              </a:rPr>
              <a:t> </a:t>
            </a:r>
            <a:endParaRPr sz="2800" b="1"/>
          </a:p>
          <a:p>
            <a:pPr marL="342900" lvl="0" indent="-342900" algn="l" rtl="0">
              <a:lnSpc>
                <a:spcPct val="100000"/>
              </a:lnSpc>
              <a:spcBef>
                <a:spcPts val="0"/>
              </a:spcBef>
              <a:spcAft>
                <a:spcPts val="0"/>
              </a:spcAft>
              <a:buClr>
                <a:srgbClr val="225475"/>
              </a:buClr>
              <a:buSzPts val="2000"/>
              <a:buFont typeface="Noto Sans Symbols"/>
              <a:buChar char="✔"/>
            </a:pPr>
            <a:r>
              <a:rPr lang="en-US" sz="2800" b="1" u="sng">
                <a:solidFill>
                  <a:schemeClr val="hlink"/>
                </a:solidFill>
                <a:hlinkClick r:id="rId9" action="ppaction://hlinksldjump"/>
              </a:rPr>
              <a:t>Funding</a:t>
            </a:r>
            <a:endParaRPr sz="2800"/>
          </a:p>
          <a:p>
            <a:pPr marL="342900" lvl="0" indent="-342900" algn="l" rtl="0">
              <a:lnSpc>
                <a:spcPct val="100000"/>
              </a:lnSpc>
              <a:spcBef>
                <a:spcPts val="0"/>
              </a:spcBef>
              <a:spcAft>
                <a:spcPts val="0"/>
              </a:spcAft>
              <a:buClr>
                <a:schemeClr val="dk2"/>
              </a:buClr>
              <a:buSzPts val="2000"/>
              <a:buChar char="✔"/>
            </a:pPr>
            <a:r>
              <a:rPr lang="en-US" sz="2800" b="1" u="sng">
                <a:solidFill>
                  <a:schemeClr val="hlink"/>
                </a:solidFill>
                <a:hlinkClick r:id="rId10" action="ppaction://hlinksldjump"/>
              </a:rPr>
              <a:t>Professional Travel</a:t>
            </a:r>
            <a:endParaRPr sz="2800" b="1"/>
          </a:p>
          <a:p>
            <a:pPr marL="342900" lvl="0" indent="-342900" algn="l" rtl="0">
              <a:lnSpc>
                <a:spcPct val="100000"/>
              </a:lnSpc>
              <a:spcBef>
                <a:spcPts val="0"/>
              </a:spcBef>
              <a:spcAft>
                <a:spcPts val="0"/>
              </a:spcAft>
              <a:buClr>
                <a:srgbClr val="225475"/>
              </a:buClr>
              <a:buSzPts val="2000"/>
              <a:buFont typeface="Noto Sans Symbols"/>
              <a:buChar char="✔"/>
            </a:pPr>
            <a:r>
              <a:rPr lang="en-US" sz="2800" b="1" u="sng">
                <a:solidFill>
                  <a:schemeClr val="hlink"/>
                </a:solidFill>
                <a:hlinkClick r:id="rId11" action="ppaction://hlinksldjump"/>
              </a:rPr>
              <a:t>Important Forms &amp; Documents</a:t>
            </a:r>
            <a:endParaRPr sz="2800"/>
          </a:p>
          <a:p>
            <a:pPr marL="342900" lvl="0" indent="-342900" algn="l" rtl="0">
              <a:lnSpc>
                <a:spcPct val="100000"/>
              </a:lnSpc>
              <a:spcBef>
                <a:spcPts val="0"/>
              </a:spcBef>
              <a:spcAft>
                <a:spcPts val="0"/>
              </a:spcAft>
              <a:buClr>
                <a:srgbClr val="225475"/>
              </a:buClr>
              <a:buSzPts val="2000"/>
              <a:buFont typeface="Noto Sans Symbols"/>
              <a:buChar char="✔"/>
            </a:pPr>
            <a:r>
              <a:rPr lang="en-US" sz="2800" b="1" u="sng">
                <a:solidFill>
                  <a:schemeClr val="hlink"/>
                </a:solidFill>
                <a:hlinkClick r:id="rId12" action="ppaction://hlinksldjump"/>
              </a:rPr>
              <a:t>Submitting a Reimbursement</a:t>
            </a:r>
            <a:endParaRPr sz="2800"/>
          </a:p>
          <a:p>
            <a:pPr marL="342900" lvl="0" indent="-342900" algn="l" rtl="0">
              <a:lnSpc>
                <a:spcPct val="100000"/>
              </a:lnSpc>
              <a:spcBef>
                <a:spcPts val="0"/>
              </a:spcBef>
              <a:spcAft>
                <a:spcPts val="0"/>
              </a:spcAft>
              <a:buClr>
                <a:srgbClr val="225475"/>
              </a:buClr>
              <a:buSzPts val="2000"/>
              <a:buFont typeface="Noto Sans Symbols"/>
              <a:buChar char="✔"/>
            </a:pPr>
            <a:r>
              <a:rPr lang="en-US" sz="2800" b="1" u="sng">
                <a:solidFill>
                  <a:schemeClr val="hlink"/>
                </a:solidFill>
                <a:hlinkClick r:id="rId13" action="ppaction://hlinksldjump"/>
              </a:rPr>
              <a:t>The How To’s… </a:t>
            </a:r>
            <a:endParaRPr sz="2800"/>
          </a:p>
          <a:p>
            <a:pPr marL="342900" lvl="0" indent="-342900" algn="l" rtl="0">
              <a:lnSpc>
                <a:spcPct val="100000"/>
              </a:lnSpc>
              <a:spcBef>
                <a:spcPts val="0"/>
              </a:spcBef>
              <a:spcAft>
                <a:spcPts val="0"/>
              </a:spcAft>
              <a:buClr>
                <a:srgbClr val="225475"/>
              </a:buClr>
              <a:buSzPts val="2000"/>
              <a:buFont typeface="Noto Sans Symbols"/>
              <a:buChar char="✔"/>
            </a:pPr>
            <a:r>
              <a:rPr lang="en-US" sz="2800" b="1" u="sng">
                <a:solidFill>
                  <a:schemeClr val="hlink"/>
                </a:solidFill>
                <a:hlinkClick r:id="rId14" action="ppaction://hlinksldjump"/>
              </a:rPr>
              <a:t>Important Contacts</a:t>
            </a:r>
            <a:endParaRPr sz="2800"/>
          </a:p>
          <a:p>
            <a:pPr marL="342900" lvl="0" indent="-342900" algn="l" rtl="0">
              <a:lnSpc>
                <a:spcPct val="100000"/>
              </a:lnSpc>
              <a:spcBef>
                <a:spcPts val="0"/>
              </a:spcBef>
              <a:spcAft>
                <a:spcPts val="0"/>
              </a:spcAft>
              <a:buClr>
                <a:srgbClr val="225475"/>
              </a:buClr>
              <a:buSzPts val="2000"/>
              <a:buFont typeface="Noto Sans Symbols"/>
              <a:buChar char="✔"/>
            </a:pPr>
            <a:r>
              <a:rPr lang="en-US" sz="2800" b="1" u="sng">
                <a:solidFill>
                  <a:schemeClr val="hlink"/>
                </a:solidFill>
                <a:hlinkClick r:id="rId15" action="ppaction://hlinksldjump"/>
              </a:rPr>
              <a:t>Summary </a:t>
            </a:r>
            <a:endParaRPr sz="2800"/>
          </a:p>
          <a:p>
            <a:pPr marL="0" lvl="0" indent="0" algn="l" rtl="0">
              <a:lnSpc>
                <a:spcPct val="100000"/>
              </a:lnSpc>
              <a:spcBef>
                <a:spcPts val="0"/>
              </a:spcBef>
              <a:spcAft>
                <a:spcPts val="0"/>
              </a:spcAft>
              <a:buSzPts val="14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g60611ce411_0_2"/>
          <p:cNvPicPr preferRelativeResize="0"/>
          <p:nvPr/>
        </p:nvPicPr>
        <p:blipFill rotWithShape="1">
          <a:blip r:embed="rId3">
            <a:alphaModFix/>
          </a:blip>
          <a:srcRect l="6164" t="17083" r="10763" b="4316"/>
          <a:stretch/>
        </p:blipFill>
        <p:spPr>
          <a:xfrm>
            <a:off x="923926" y="128587"/>
            <a:ext cx="11162394" cy="66008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g60611ce411_0_15"/>
          <p:cNvPicPr preferRelativeResize="0"/>
          <p:nvPr/>
        </p:nvPicPr>
        <p:blipFill rotWithShape="1">
          <a:blip r:embed="rId3">
            <a:alphaModFix/>
          </a:blip>
          <a:srcRect l="10417" t="18333" r="13887" b="6387"/>
          <a:stretch/>
        </p:blipFill>
        <p:spPr>
          <a:xfrm>
            <a:off x="1000124" y="63278"/>
            <a:ext cx="10829925" cy="673144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2"/>
          <p:cNvPicPr preferRelativeResize="0"/>
          <p:nvPr/>
        </p:nvPicPr>
        <p:blipFill rotWithShape="1">
          <a:blip r:embed="rId3">
            <a:alphaModFix/>
          </a:blip>
          <a:srcRect l="10677" t="18610" r="11633" b="17223"/>
          <a:stretch/>
        </p:blipFill>
        <p:spPr>
          <a:xfrm>
            <a:off x="828674" y="538162"/>
            <a:ext cx="11200431" cy="57816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4"/>
          <p:cNvPicPr preferRelativeResize="0"/>
          <p:nvPr/>
        </p:nvPicPr>
        <p:blipFill rotWithShape="1">
          <a:blip r:embed="rId3">
            <a:alphaModFix/>
          </a:blip>
          <a:srcRect l="14669" t="16945" r="14409" b="10554"/>
          <a:stretch/>
        </p:blipFill>
        <p:spPr>
          <a:xfrm>
            <a:off x="1123949" y="81842"/>
            <a:ext cx="10477501" cy="669431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27"/>
          <p:cNvPicPr preferRelativeResize="0"/>
          <p:nvPr/>
        </p:nvPicPr>
        <p:blipFill rotWithShape="1">
          <a:blip r:embed="rId3">
            <a:alphaModFix/>
          </a:blip>
          <a:srcRect l="6077" t="17778" r="7551" b="6250"/>
          <a:stretch/>
        </p:blipFill>
        <p:spPr>
          <a:xfrm>
            <a:off x="904875" y="376237"/>
            <a:ext cx="11106028" cy="61055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30"/>
          <p:cNvPicPr preferRelativeResize="0"/>
          <p:nvPr/>
        </p:nvPicPr>
        <p:blipFill rotWithShape="1">
          <a:blip r:embed="rId3">
            <a:alphaModFix/>
          </a:blip>
          <a:srcRect l="7031" t="18055" r="9982" b="4445"/>
          <a:stretch/>
        </p:blipFill>
        <p:spPr>
          <a:xfrm>
            <a:off x="971550" y="223837"/>
            <a:ext cx="10982564" cy="64103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32"/>
          <p:cNvPicPr preferRelativeResize="0"/>
          <p:nvPr/>
        </p:nvPicPr>
        <p:blipFill rotWithShape="1">
          <a:blip r:embed="rId3">
            <a:alphaModFix/>
          </a:blip>
          <a:srcRect l="6769" t="18333" r="8160" b="6110"/>
          <a:stretch/>
        </p:blipFill>
        <p:spPr>
          <a:xfrm>
            <a:off x="800099" y="323850"/>
            <a:ext cx="11187673" cy="62103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8"/>
          <p:cNvSpPr txBox="1">
            <a:spLocks noGrp="1"/>
          </p:cNvSpPr>
          <p:nvPr>
            <p:ph type="title"/>
          </p:nvPr>
        </p:nvSpPr>
        <p:spPr>
          <a:xfrm>
            <a:off x="1358900" y="660272"/>
            <a:ext cx="9474200" cy="615553"/>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US" sz="4000" b="1"/>
              <a:t>SGA General Meeting Attendance</a:t>
            </a:r>
            <a:endParaRPr sz="4000" b="1"/>
          </a:p>
        </p:txBody>
      </p:sp>
      <p:sp>
        <p:nvSpPr>
          <p:cNvPr id="239" name="Google Shape;239;p18"/>
          <p:cNvSpPr txBox="1">
            <a:spLocks noGrp="1"/>
          </p:cNvSpPr>
          <p:nvPr>
            <p:ph type="body" idx="1"/>
          </p:nvPr>
        </p:nvSpPr>
        <p:spPr>
          <a:xfrm>
            <a:off x="1330605" y="1600200"/>
            <a:ext cx="9530700" cy="4802400"/>
          </a:xfrm>
          <a:prstGeom prst="rect">
            <a:avLst/>
          </a:prstGeom>
          <a:noFill/>
          <a:ln>
            <a:noFill/>
          </a:ln>
        </p:spPr>
        <p:txBody>
          <a:bodyPr spcFirstLastPara="1" wrap="square" lIns="0" tIns="0" rIns="0" bIns="0" anchor="t" anchorCtr="0">
            <a:spAutoFit/>
          </a:bodyPr>
          <a:lstStyle/>
          <a:p>
            <a:pPr marL="342900" lvl="0" indent="-342900" algn="l" rtl="0">
              <a:lnSpc>
                <a:spcPct val="100000"/>
              </a:lnSpc>
              <a:spcBef>
                <a:spcPts val="0"/>
              </a:spcBef>
              <a:spcAft>
                <a:spcPts val="0"/>
              </a:spcAft>
              <a:buClr>
                <a:srgbClr val="225475"/>
              </a:buClr>
              <a:buSzPts val="2300"/>
              <a:buFont typeface="Arial"/>
              <a:buChar char="•"/>
            </a:pPr>
            <a:r>
              <a:rPr lang="en-US">
                <a:solidFill>
                  <a:srgbClr val="225475"/>
                </a:solidFill>
              </a:rPr>
              <a:t>Student Council Meetings are monthly meetings of student government (includes class and school student council) with the deans and special guests for the discussion of current, relevant topic areas regarding the school and important to the student body. It is a great opportunity for Student Leaders to come together and share information with their fellow students about what news, new initiatives and issues addressed at the school.</a:t>
            </a:r>
            <a:endParaRPr>
              <a:solidFill>
                <a:srgbClr val="225475"/>
              </a:solidFill>
            </a:endParaRPr>
          </a:p>
          <a:p>
            <a:pPr marL="342900" lvl="0" indent="-215900" algn="l" rtl="0">
              <a:lnSpc>
                <a:spcPct val="100000"/>
              </a:lnSpc>
              <a:spcBef>
                <a:spcPts val="0"/>
              </a:spcBef>
              <a:spcAft>
                <a:spcPts val="0"/>
              </a:spcAft>
              <a:buClr>
                <a:srgbClr val="4A2318"/>
              </a:buClr>
              <a:buSzPts val="2000"/>
              <a:buFont typeface="Arial"/>
              <a:buNone/>
            </a:pPr>
            <a:endParaRPr>
              <a:solidFill>
                <a:srgbClr val="225475"/>
              </a:solidFill>
            </a:endParaRPr>
          </a:p>
          <a:p>
            <a:pPr marL="342900" lvl="0" indent="-342900" algn="l" rtl="0">
              <a:lnSpc>
                <a:spcPct val="100000"/>
              </a:lnSpc>
              <a:spcBef>
                <a:spcPts val="0"/>
              </a:spcBef>
              <a:spcAft>
                <a:spcPts val="0"/>
              </a:spcAft>
              <a:buClr>
                <a:srgbClr val="225475"/>
              </a:buClr>
              <a:buSzPts val="2300"/>
              <a:buFont typeface="Arial"/>
              <a:buChar char="•"/>
            </a:pPr>
            <a:r>
              <a:rPr lang="en-US">
                <a:solidFill>
                  <a:srgbClr val="225475"/>
                </a:solidFill>
              </a:rPr>
              <a:t>Each SGA-based Funded Club is required to have </a:t>
            </a:r>
            <a:r>
              <a:rPr lang="en-US" b="1">
                <a:solidFill>
                  <a:srgbClr val="225475"/>
                </a:solidFill>
              </a:rPr>
              <a:t>at least 1 representative </a:t>
            </a:r>
            <a:r>
              <a:rPr lang="en-US">
                <a:solidFill>
                  <a:srgbClr val="225475"/>
                </a:solidFill>
              </a:rPr>
              <a:t>from their e-board attend the scheduled SGA meetings.</a:t>
            </a:r>
            <a:endParaRPr>
              <a:solidFill>
                <a:srgbClr val="225475"/>
              </a:solidFill>
            </a:endParaRPr>
          </a:p>
          <a:p>
            <a:pPr marL="342900" lvl="0" indent="-215900" algn="l" rtl="0">
              <a:lnSpc>
                <a:spcPct val="100000"/>
              </a:lnSpc>
              <a:spcBef>
                <a:spcPts val="0"/>
              </a:spcBef>
              <a:spcAft>
                <a:spcPts val="0"/>
              </a:spcAft>
              <a:buClr>
                <a:srgbClr val="4A2318"/>
              </a:buClr>
              <a:buSzPts val="2000"/>
              <a:buFont typeface="Arial"/>
              <a:buNone/>
            </a:pPr>
            <a:endParaRPr>
              <a:solidFill>
                <a:srgbClr val="225475"/>
              </a:solidFill>
            </a:endParaRPr>
          </a:p>
          <a:p>
            <a:pPr marL="342900" lvl="0" indent="-342900" algn="l" rtl="0">
              <a:lnSpc>
                <a:spcPct val="100000"/>
              </a:lnSpc>
              <a:spcBef>
                <a:spcPts val="0"/>
              </a:spcBef>
              <a:spcAft>
                <a:spcPts val="0"/>
              </a:spcAft>
              <a:buClr>
                <a:srgbClr val="225475"/>
              </a:buClr>
              <a:buSzPts val="2300"/>
              <a:buFont typeface="Arial"/>
              <a:buChar char="•"/>
            </a:pPr>
            <a:r>
              <a:rPr lang="en-US">
                <a:solidFill>
                  <a:srgbClr val="225475"/>
                </a:solidFill>
              </a:rPr>
              <a:t>Main role of the appointed representative is to deliver information to their e-board and club members. Club may pick a different person to represent their club for each meeting.</a:t>
            </a:r>
            <a:endParaRPr>
              <a:solidFill>
                <a:srgbClr val="225475"/>
              </a:solidFill>
            </a:endParaRPr>
          </a:p>
          <a:p>
            <a:pPr marL="342900" lvl="0" indent="-215900" algn="l" rtl="0">
              <a:lnSpc>
                <a:spcPct val="100000"/>
              </a:lnSpc>
              <a:spcBef>
                <a:spcPts val="0"/>
              </a:spcBef>
              <a:spcAft>
                <a:spcPts val="0"/>
              </a:spcAft>
              <a:buClr>
                <a:srgbClr val="4A2318"/>
              </a:buClr>
              <a:buSzPts val="2000"/>
              <a:buFont typeface="Arial"/>
              <a:buNone/>
            </a:pPr>
            <a:endParaRPr>
              <a:solidFill>
                <a:srgbClr val="225475"/>
              </a:solidFill>
            </a:endParaRPr>
          </a:p>
          <a:p>
            <a:pPr marL="342900" lvl="0" indent="-342900" algn="l" rtl="0">
              <a:lnSpc>
                <a:spcPct val="100000"/>
              </a:lnSpc>
              <a:spcBef>
                <a:spcPts val="0"/>
              </a:spcBef>
              <a:spcAft>
                <a:spcPts val="0"/>
              </a:spcAft>
              <a:buClr>
                <a:srgbClr val="225475"/>
              </a:buClr>
              <a:buSzPts val="2300"/>
              <a:buFont typeface="Arial"/>
              <a:buChar char="•"/>
            </a:pPr>
            <a:r>
              <a:rPr lang="en-US">
                <a:solidFill>
                  <a:srgbClr val="225475"/>
                </a:solidFill>
              </a:rPr>
              <a:t>Attendance will be tracked by having a sign-in sheet (form) at the beginning of each meeting. </a:t>
            </a:r>
            <a:endParaRPr>
              <a:solidFill>
                <a:srgbClr val="225475"/>
              </a:solidFill>
            </a:endParaRPr>
          </a:p>
          <a:p>
            <a:pPr marL="342900" lvl="0" indent="-215900" algn="l" rtl="0">
              <a:lnSpc>
                <a:spcPct val="100000"/>
              </a:lnSpc>
              <a:spcBef>
                <a:spcPts val="0"/>
              </a:spcBef>
              <a:spcAft>
                <a:spcPts val="0"/>
              </a:spcAft>
              <a:buClr>
                <a:srgbClr val="4A2318"/>
              </a:buClr>
              <a:buSzPts val="2000"/>
              <a:buFont typeface="Arial"/>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0"/>
          <p:cNvSpPr txBox="1">
            <a:spLocks noGrp="1"/>
          </p:cNvSpPr>
          <p:nvPr>
            <p:ph type="title"/>
          </p:nvPr>
        </p:nvSpPr>
        <p:spPr>
          <a:xfrm>
            <a:off x="1358900" y="507872"/>
            <a:ext cx="9474300" cy="6774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US" b="1"/>
              <a:t>SGA General Meeting Dates</a:t>
            </a:r>
            <a:endParaRPr b="1"/>
          </a:p>
        </p:txBody>
      </p:sp>
      <p:sp>
        <p:nvSpPr>
          <p:cNvPr id="245" name="Google Shape;245;p20"/>
          <p:cNvSpPr txBox="1">
            <a:spLocks noGrp="1"/>
          </p:cNvSpPr>
          <p:nvPr>
            <p:ph type="body" idx="1"/>
          </p:nvPr>
        </p:nvSpPr>
        <p:spPr>
          <a:xfrm>
            <a:off x="1358903" y="1290342"/>
            <a:ext cx="10094100" cy="51102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US" sz="2400" b="1">
                <a:solidFill>
                  <a:srgbClr val="225475"/>
                </a:solidFill>
              </a:rPr>
              <a:t>2023</a:t>
            </a:r>
            <a:endParaRPr>
              <a:solidFill>
                <a:srgbClr val="225475"/>
              </a:solidFill>
            </a:endParaRPr>
          </a:p>
          <a:p>
            <a:pPr marL="0" lvl="0" indent="0" algn="l" rtl="0">
              <a:lnSpc>
                <a:spcPct val="100000"/>
              </a:lnSpc>
              <a:spcBef>
                <a:spcPts val="0"/>
              </a:spcBef>
              <a:spcAft>
                <a:spcPts val="0"/>
              </a:spcAft>
              <a:buSzPts val="1400"/>
              <a:buNone/>
            </a:pPr>
            <a:r>
              <a:rPr lang="en-US" sz="2400">
                <a:solidFill>
                  <a:srgbClr val="225475"/>
                </a:solidFill>
              </a:rPr>
              <a:t>August 15th</a:t>
            </a:r>
            <a:endParaRPr/>
          </a:p>
          <a:p>
            <a:pPr marL="0" lvl="0" indent="0" algn="l" rtl="0">
              <a:lnSpc>
                <a:spcPct val="100000"/>
              </a:lnSpc>
              <a:spcBef>
                <a:spcPts val="0"/>
              </a:spcBef>
              <a:spcAft>
                <a:spcPts val="0"/>
              </a:spcAft>
              <a:buSzPts val="1400"/>
              <a:buNone/>
            </a:pPr>
            <a:r>
              <a:rPr lang="en-US" sz="2400">
                <a:solidFill>
                  <a:srgbClr val="225475"/>
                </a:solidFill>
              </a:rPr>
              <a:t>September 19th</a:t>
            </a:r>
            <a:endParaRPr/>
          </a:p>
          <a:p>
            <a:pPr marL="0" lvl="0" indent="0" algn="l" rtl="0">
              <a:lnSpc>
                <a:spcPct val="100000"/>
              </a:lnSpc>
              <a:spcBef>
                <a:spcPts val="0"/>
              </a:spcBef>
              <a:spcAft>
                <a:spcPts val="0"/>
              </a:spcAft>
              <a:buSzPts val="1400"/>
              <a:buNone/>
            </a:pPr>
            <a:r>
              <a:rPr lang="en-US" sz="2400">
                <a:solidFill>
                  <a:srgbClr val="225475"/>
                </a:solidFill>
              </a:rPr>
              <a:t>October 17th</a:t>
            </a:r>
            <a:endParaRPr/>
          </a:p>
          <a:p>
            <a:pPr marL="0" lvl="0" indent="0" algn="l" rtl="0">
              <a:lnSpc>
                <a:spcPct val="100000"/>
              </a:lnSpc>
              <a:spcBef>
                <a:spcPts val="0"/>
              </a:spcBef>
              <a:spcAft>
                <a:spcPts val="0"/>
              </a:spcAft>
              <a:buSzPts val="1400"/>
              <a:buNone/>
            </a:pPr>
            <a:r>
              <a:rPr lang="en-US" sz="2400">
                <a:solidFill>
                  <a:srgbClr val="225475"/>
                </a:solidFill>
              </a:rPr>
              <a:t>November 15th</a:t>
            </a:r>
            <a:endParaRPr/>
          </a:p>
          <a:p>
            <a:pPr marL="0" lvl="0" indent="0" algn="l" rtl="0">
              <a:lnSpc>
                <a:spcPct val="100000"/>
              </a:lnSpc>
              <a:spcBef>
                <a:spcPts val="0"/>
              </a:spcBef>
              <a:spcAft>
                <a:spcPts val="0"/>
              </a:spcAft>
              <a:buSzPts val="1400"/>
              <a:buNone/>
            </a:pPr>
            <a:r>
              <a:rPr lang="en-US" sz="2400">
                <a:solidFill>
                  <a:srgbClr val="225475"/>
                </a:solidFill>
              </a:rPr>
              <a:t>December 12th</a:t>
            </a:r>
            <a:endParaRPr sz="2400">
              <a:solidFill>
                <a:srgbClr val="225475"/>
              </a:solidFill>
            </a:endParaRPr>
          </a:p>
          <a:p>
            <a:pPr marL="0" lvl="0" indent="0" algn="l" rtl="0">
              <a:lnSpc>
                <a:spcPct val="100000"/>
              </a:lnSpc>
              <a:spcBef>
                <a:spcPts val="0"/>
              </a:spcBef>
              <a:spcAft>
                <a:spcPts val="0"/>
              </a:spcAft>
              <a:buSzPts val="1400"/>
              <a:buNone/>
            </a:pPr>
            <a:endParaRPr sz="2400">
              <a:solidFill>
                <a:srgbClr val="225475"/>
              </a:solidFill>
            </a:endParaRPr>
          </a:p>
          <a:p>
            <a:pPr marL="0" lvl="0" indent="0" algn="l" rtl="0">
              <a:lnSpc>
                <a:spcPct val="100000"/>
              </a:lnSpc>
              <a:spcBef>
                <a:spcPts val="0"/>
              </a:spcBef>
              <a:spcAft>
                <a:spcPts val="0"/>
              </a:spcAft>
              <a:buSzPts val="1400"/>
              <a:buNone/>
            </a:pPr>
            <a:r>
              <a:rPr lang="en-US" sz="2400" b="1">
                <a:solidFill>
                  <a:srgbClr val="225475"/>
                </a:solidFill>
              </a:rPr>
              <a:t>2024</a:t>
            </a:r>
            <a:endParaRPr>
              <a:solidFill>
                <a:srgbClr val="225475"/>
              </a:solidFill>
            </a:endParaRPr>
          </a:p>
          <a:p>
            <a:pPr marL="0" lvl="0" indent="0" algn="l" rtl="0">
              <a:lnSpc>
                <a:spcPct val="100000"/>
              </a:lnSpc>
              <a:spcBef>
                <a:spcPts val="0"/>
              </a:spcBef>
              <a:spcAft>
                <a:spcPts val="0"/>
              </a:spcAft>
              <a:buSzPts val="1400"/>
              <a:buNone/>
            </a:pPr>
            <a:r>
              <a:rPr lang="en-US" sz="2400">
                <a:solidFill>
                  <a:srgbClr val="225475"/>
                </a:solidFill>
              </a:rPr>
              <a:t>January 16th</a:t>
            </a:r>
            <a:endParaRPr/>
          </a:p>
          <a:p>
            <a:pPr marL="0" lvl="0" indent="0" algn="l" rtl="0">
              <a:lnSpc>
                <a:spcPct val="100000"/>
              </a:lnSpc>
              <a:spcBef>
                <a:spcPts val="0"/>
              </a:spcBef>
              <a:spcAft>
                <a:spcPts val="0"/>
              </a:spcAft>
              <a:buSzPts val="1400"/>
              <a:buNone/>
            </a:pPr>
            <a:r>
              <a:rPr lang="en-US" sz="2400">
                <a:solidFill>
                  <a:srgbClr val="225475"/>
                </a:solidFill>
              </a:rPr>
              <a:t>February 20th</a:t>
            </a:r>
            <a:endParaRPr/>
          </a:p>
          <a:p>
            <a:pPr marL="0" lvl="0" indent="0" algn="l" rtl="0">
              <a:lnSpc>
                <a:spcPct val="100000"/>
              </a:lnSpc>
              <a:spcBef>
                <a:spcPts val="0"/>
              </a:spcBef>
              <a:spcAft>
                <a:spcPts val="0"/>
              </a:spcAft>
              <a:buSzPts val="1400"/>
              <a:buNone/>
            </a:pPr>
            <a:r>
              <a:rPr lang="en-US" sz="2400">
                <a:solidFill>
                  <a:srgbClr val="225475"/>
                </a:solidFill>
              </a:rPr>
              <a:t>March 26th</a:t>
            </a:r>
            <a:endParaRPr/>
          </a:p>
          <a:p>
            <a:pPr marL="0" lvl="0" indent="0" algn="l" rtl="0">
              <a:lnSpc>
                <a:spcPct val="100000"/>
              </a:lnSpc>
              <a:spcBef>
                <a:spcPts val="0"/>
              </a:spcBef>
              <a:spcAft>
                <a:spcPts val="0"/>
              </a:spcAft>
              <a:buSzPts val="1400"/>
              <a:buNone/>
            </a:pPr>
            <a:r>
              <a:rPr lang="en-US" sz="2400">
                <a:solidFill>
                  <a:srgbClr val="225475"/>
                </a:solidFill>
              </a:rPr>
              <a:t>April 16th</a:t>
            </a:r>
            <a:endParaRPr/>
          </a:p>
          <a:p>
            <a:pPr marL="0" lvl="0" indent="0" algn="l" rtl="0">
              <a:lnSpc>
                <a:spcPct val="100000"/>
              </a:lnSpc>
              <a:spcBef>
                <a:spcPts val="0"/>
              </a:spcBef>
              <a:spcAft>
                <a:spcPts val="0"/>
              </a:spcAft>
              <a:buSzPts val="1400"/>
              <a:buNone/>
            </a:pPr>
            <a:endParaRPr sz="2400">
              <a:solidFill>
                <a:srgbClr val="225475"/>
              </a:solidFill>
            </a:endParaRPr>
          </a:p>
          <a:p>
            <a:pPr marL="0" lvl="0" indent="0" algn="l" rtl="0">
              <a:lnSpc>
                <a:spcPct val="100000"/>
              </a:lnSpc>
              <a:spcBef>
                <a:spcPts val="0"/>
              </a:spcBef>
              <a:spcAft>
                <a:spcPts val="0"/>
              </a:spcAft>
              <a:buSzPts val="1400"/>
              <a:buNone/>
            </a:pPr>
            <a:r>
              <a:rPr lang="en-US" i="1">
                <a:solidFill>
                  <a:srgbClr val="225475"/>
                </a:solidFill>
              </a:rPr>
              <a:t>All meetings will be held at 7:00 pm in the AUD. Meeting information will follow in your email.</a:t>
            </a:r>
            <a:endParaRPr>
              <a:solidFill>
                <a:srgbClr val="225475"/>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2"/>
          <p:cNvSpPr txBox="1">
            <a:spLocks noGrp="1"/>
          </p:cNvSpPr>
          <p:nvPr>
            <p:ph type="title"/>
          </p:nvPr>
        </p:nvSpPr>
        <p:spPr>
          <a:xfrm>
            <a:off x="1358900" y="660275"/>
            <a:ext cx="6730800" cy="696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1"/>
              <a:t>Lounge Cleaning</a:t>
            </a:r>
            <a:endParaRPr b="1"/>
          </a:p>
        </p:txBody>
      </p:sp>
      <p:sp>
        <p:nvSpPr>
          <p:cNvPr id="251" name="Google Shape;251;p22"/>
          <p:cNvSpPr txBox="1"/>
          <p:nvPr/>
        </p:nvSpPr>
        <p:spPr>
          <a:xfrm>
            <a:off x="1370410" y="1789190"/>
            <a:ext cx="9553575" cy="4177410"/>
          </a:xfrm>
          <a:prstGeom prst="rect">
            <a:avLst/>
          </a:prstGeom>
          <a:noFill/>
          <a:ln>
            <a:noFill/>
          </a:ln>
        </p:spPr>
        <p:txBody>
          <a:bodyPr spcFirstLastPara="1" wrap="square" lIns="0" tIns="12050" rIns="0" bIns="0" anchor="t" anchorCtr="0">
            <a:spAutoFit/>
          </a:bodyPr>
          <a:lstStyle/>
          <a:p>
            <a:pPr marL="250825" marR="1197610" lvl="0" indent="-238125" algn="l" rtl="0">
              <a:lnSpc>
                <a:spcPct val="111300"/>
              </a:lnSpc>
              <a:spcBef>
                <a:spcPts val="0"/>
              </a:spcBef>
              <a:spcAft>
                <a:spcPts val="0"/>
              </a:spcAft>
              <a:buClr>
                <a:srgbClr val="225475"/>
              </a:buClr>
              <a:buSzPts val="2760"/>
              <a:buFont typeface="Arial"/>
              <a:buChar char="•"/>
            </a:pPr>
            <a:r>
              <a:rPr lang="en-US" sz="2400" b="0" i="0" u="none" strike="noStrike" cap="none">
                <a:solidFill>
                  <a:srgbClr val="225475"/>
                </a:solidFill>
                <a:latin typeface="Times New Roman"/>
                <a:ea typeface="Times New Roman"/>
                <a:cs typeface="Times New Roman"/>
                <a:sym typeface="Times New Roman"/>
              </a:rPr>
              <a:t>Every SGA-based funded club and probationary clubs are required to participate in cleaning the lounge.</a:t>
            </a:r>
            <a:endParaRPr sz="2400" b="0" i="0" u="none" strike="noStrike" cap="none">
              <a:solidFill>
                <a:srgbClr val="225475"/>
              </a:solidFill>
              <a:latin typeface="Times New Roman"/>
              <a:ea typeface="Times New Roman"/>
              <a:cs typeface="Times New Roman"/>
              <a:sym typeface="Times New Roman"/>
            </a:endParaRPr>
          </a:p>
          <a:p>
            <a:pPr marL="250825" marR="177800" lvl="0" indent="-238125" algn="l" rtl="0">
              <a:lnSpc>
                <a:spcPct val="111400"/>
              </a:lnSpc>
              <a:spcBef>
                <a:spcPts val="1320"/>
              </a:spcBef>
              <a:spcAft>
                <a:spcPts val="0"/>
              </a:spcAft>
              <a:buClr>
                <a:srgbClr val="225475"/>
              </a:buClr>
              <a:buSzPts val="2760"/>
              <a:buFont typeface="Arial"/>
              <a:buChar char="•"/>
            </a:pPr>
            <a:r>
              <a:rPr lang="en-US" sz="2400" b="0" i="0" u="none" strike="noStrike" cap="none">
                <a:solidFill>
                  <a:srgbClr val="225475"/>
                </a:solidFill>
                <a:latin typeface="Times New Roman"/>
                <a:ea typeface="Times New Roman"/>
                <a:cs typeface="Times New Roman"/>
                <a:sym typeface="Times New Roman"/>
              </a:rPr>
              <a:t>One club will be responsible for cleaning the Academic Center Student Lounge each week; the schedule will be created and disseminated by the 1</a:t>
            </a:r>
            <a:r>
              <a:rPr lang="en-US" sz="2400" b="0" i="0" u="none" strike="noStrike" cap="none" baseline="30000">
                <a:solidFill>
                  <a:srgbClr val="225475"/>
                </a:solidFill>
                <a:latin typeface="Times New Roman"/>
                <a:ea typeface="Times New Roman"/>
                <a:cs typeface="Times New Roman"/>
                <a:sym typeface="Times New Roman"/>
              </a:rPr>
              <a:t>st </a:t>
            </a:r>
            <a:r>
              <a:rPr lang="en-US" sz="2400" b="0" i="0" u="none" strike="noStrike" cap="none">
                <a:solidFill>
                  <a:srgbClr val="225475"/>
                </a:solidFill>
                <a:latin typeface="Times New Roman"/>
                <a:ea typeface="Times New Roman"/>
                <a:cs typeface="Times New Roman"/>
                <a:sym typeface="Times New Roman"/>
              </a:rPr>
              <a:t>Vice President. </a:t>
            </a:r>
            <a:endParaRPr sz="1400" b="0" i="0" u="none" strike="noStrike" cap="none">
              <a:solidFill>
                <a:srgbClr val="225475"/>
              </a:solidFill>
              <a:latin typeface="Arial"/>
              <a:ea typeface="Arial"/>
              <a:cs typeface="Arial"/>
              <a:sym typeface="Arial"/>
            </a:endParaRPr>
          </a:p>
          <a:p>
            <a:pPr marL="250825" marR="177800" lvl="0" indent="-238125" algn="l" rtl="0">
              <a:lnSpc>
                <a:spcPct val="111400"/>
              </a:lnSpc>
              <a:spcBef>
                <a:spcPts val="1320"/>
              </a:spcBef>
              <a:spcAft>
                <a:spcPts val="0"/>
              </a:spcAft>
              <a:buClr>
                <a:srgbClr val="225475"/>
              </a:buClr>
              <a:buSzPts val="2760"/>
              <a:buFont typeface="Arial"/>
              <a:buChar char="•"/>
            </a:pPr>
            <a:r>
              <a:rPr lang="en-US" sz="2400" b="0" i="0" u="none" strike="noStrike" cap="none">
                <a:solidFill>
                  <a:srgbClr val="225475"/>
                </a:solidFill>
                <a:latin typeface="Times New Roman"/>
                <a:ea typeface="Times New Roman"/>
                <a:cs typeface="Times New Roman"/>
                <a:sym typeface="Times New Roman"/>
              </a:rPr>
              <a:t>You are expected to clean out the lounge the Friday of your week, emptying the fridges of old food, lunch bags, etc. and wiping down the counters and tables.</a:t>
            </a:r>
            <a:endParaRPr sz="2400" b="0" i="0" u="none" strike="noStrike" cap="none">
              <a:solidFill>
                <a:srgbClr val="225475"/>
              </a:solidFill>
              <a:latin typeface="Times New Roman"/>
              <a:ea typeface="Times New Roman"/>
              <a:cs typeface="Times New Roman"/>
              <a:sym typeface="Times New Roman"/>
            </a:endParaRPr>
          </a:p>
          <a:p>
            <a:pPr marL="0" marR="5080" lvl="0" indent="0" algn="l" rtl="0">
              <a:lnSpc>
                <a:spcPct val="109800"/>
              </a:lnSpc>
              <a:spcBef>
                <a:spcPts val="1355"/>
              </a:spcBef>
              <a:spcAft>
                <a:spcPts val="0"/>
              </a:spcAft>
              <a:buClr>
                <a:srgbClr val="000000"/>
              </a:buClr>
              <a:buSzPts val="2200"/>
              <a:buFont typeface="Arial"/>
              <a:buNone/>
            </a:pPr>
            <a:endParaRPr sz="2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A4C2F4"/>
        </a:solidFill>
        <a:effectLst/>
      </p:bgPr>
    </p:bg>
    <p:spTree>
      <p:nvGrpSpPr>
        <p:cNvPr id="1" name="Shape 67"/>
        <p:cNvGrpSpPr/>
        <p:nvPr/>
      </p:nvGrpSpPr>
      <p:grpSpPr>
        <a:xfrm>
          <a:off x="0" y="0"/>
          <a:ext cx="0" cy="0"/>
          <a:chOff x="0" y="0"/>
          <a:chExt cx="0" cy="0"/>
        </a:xfrm>
      </p:grpSpPr>
      <p:sp>
        <p:nvSpPr>
          <p:cNvPr id="68" name="Google Shape;68;g1530c55163e_0_0"/>
          <p:cNvSpPr/>
          <p:nvPr/>
        </p:nvSpPr>
        <p:spPr>
          <a:xfrm>
            <a:off x="706693" y="0"/>
            <a:ext cx="11485880" cy="6858000"/>
          </a:xfrm>
          <a:custGeom>
            <a:avLst/>
            <a:gdLst/>
            <a:ahLst/>
            <a:cxnLst/>
            <a:rect l="l" t="t" r="r" b="b"/>
            <a:pathLst>
              <a:path w="11485880" h="6858000" extrusionOk="0">
                <a:moveTo>
                  <a:pt x="0" y="6857986"/>
                </a:moveTo>
                <a:lnTo>
                  <a:pt x="11485282" y="6857986"/>
                </a:lnTo>
                <a:lnTo>
                  <a:pt x="11485282" y="0"/>
                </a:lnTo>
                <a:lnTo>
                  <a:pt x="0" y="0"/>
                </a:lnTo>
                <a:lnTo>
                  <a:pt x="0" y="6857986"/>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 name="Google Shape;69;g1530c55163e_0_0"/>
          <p:cNvSpPr/>
          <p:nvPr/>
        </p:nvSpPr>
        <p:spPr>
          <a:xfrm>
            <a:off x="0" y="0"/>
            <a:ext cx="478155" cy="6858000"/>
          </a:xfrm>
          <a:custGeom>
            <a:avLst/>
            <a:gdLst/>
            <a:ahLst/>
            <a:cxnLst/>
            <a:rect l="l" t="t" r="r" b="b"/>
            <a:pathLst>
              <a:path w="478155" h="6858000" extrusionOk="0">
                <a:moveTo>
                  <a:pt x="0" y="6857986"/>
                </a:moveTo>
                <a:lnTo>
                  <a:pt x="478094" y="6857986"/>
                </a:lnTo>
                <a:lnTo>
                  <a:pt x="478094" y="0"/>
                </a:lnTo>
                <a:lnTo>
                  <a:pt x="0" y="0"/>
                </a:lnTo>
                <a:lnTo>
                  <a:pt x="0" y="6857986"/>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 name="Google Shape;70;g1530c55163e_0_0"/>
          <p:cNvSpPr/>
          <p:nvPr/>
        </p:nvSpPr>
        <p:spPr>
          <a:xfrm>
            <a:off x="478094" y="375"/>
            <a:ext cx="228600" cy="6858000"/>
          </a:xfrm>
          <a:custGeom>
            <a:avLst/>
            <a:gdLst/>
            <a:ahLst/>
            <a:cxnLst/>
            <a:rect l="l" t="t" r="r" b="b"/>
            <a:pathLst>
              <a:path w="228600" h="6858000" extrusionOk="0">
                <a:moveTo>
                  <a:pt x="0" y="0"/>
                </a:moveTo>
                <a:lnTo>
                  <a:pt x="228599" y="0"/>
                </a:lnTo>
                <a:lnTo>
                  <a:pt x="228599" y="6857986"/>
                </a:lnTo>
                <a:lnTo>
                  <a:pt x="0" y="6857986"/>
                </a:lnTo>
                <a:lnTo>
                  <a:pt x="0" y="0"/>
                </a:lnTo>
                <a:close/>
              </a:path>
            </a:pathLst>
          </a:custGeom>
          <a:solidFill>
            <a:srgbClr val="22547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 name="Google Shape;71;g1530c55163e_0_0"/>
          <p:cNvSpPr txBox="1">
            <a:spLocks noGrp="1"/>
          </p:cNvSpPr>
          <p:nvPr>
            <p:ph type="title"/>
          </p:nvPr>
        </p:nvSpPr>
        <p:spPr>
          <a:xfrm>
            <a:off x="1371601" y="688000"/>
            <a:ext cx="8222100" cy="690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1">
                <a:solidFill>
                  <a:srgbClr val="225475"/>
                </a:solidFill>
              </a:rPr>
              <a:t>For Your Information!</a:t>
            </a:r>
            <a:endParaRPr b="1">
              <a:solidFill>
                <a:srgbClr val="225475"/>
              </a:solidFill>
            </a:endParaRPr>
          </a:p>
        </p:txBody>
      </p:sp>
      <p:sp>
        <p:nvSpPr>
          <p:cNvPr id="72" name="Google Shape;72;g1530c55163e_0_0"/>
          <p:cNvSpPr txBox="1"/>
          <p:nvPr/>
        </p:nvSpPr>
        <p:spPr>
          <a:xfrm>
            <a:off x="1371601" y="1525800"/>
            <a:ext cx="10184400" cy="4741500"/>
          </a:xfrm>
          <a:prstGeom prst="rect">
            <a:avLst/>
          </a:prstGeom>
          <a:noFill/>
          <a:ln>
            <a:noFill/>
          </a:ln>
        </p:spPr>
        <p:txBody>
          <a:bodyPr spcFirstLastPara="1" wrap="square" lIns="0" tIns="31750" rIns="0" bIns="0" anchor="t" anchorCtr="0">
            <a:spAutoFit/>
          </a:bodyPr>
          <a:lstStyle/>
          <a:p>
            <a:pPr marL="0" marR="441958" lvl="0" indent="0" algn="l" rtl="0">
              <a:lnSpc>
                <a:spcPct val="116363"/>
              </a:lnSpc>
              <a:spcBef>
                <a:spcPts val="0"/>
              </a:spcBef>
              <a:spcAft>
                <a:spcPts val="0"/>
              </a:spcAft>
              <a:buClr>
                <a:srgbClr val="000000"/>
              </a:buClr>
              <a:buSzPts val="2700"/>
              <a:buFont typeface="Arial"/>
              <a:buNone/>
            </a:pPr>
            <a:r>
              <a:rPr lang="en-US" sz="2700" b="0" i="0" u="none" strike="noStrike" cap="none">
                <a:solidFill>
                  <a:srgbClr val="225475"/>
                </a:solidFill>
                <a:latin typeface="Times New Roman"/>
                <a:ea typeface="Times New Roman"/>
                <a:cs typeface="Times New Roman"/>
                <a:sym typeface="Times New Roman"/>
              </a:rPr>
              <a:t>You can find important SGA information on Canvas! Within the “Student Clubs and Professional Associations” folder, you can access:</a:t>
            </a:r>
            <a:endParaRPr sz="2700" b="0" i="0" u="none" strike="noStrike" cap="none">
              <a:solidFill>
                <a:srgbClr val="225475"/>
              </a:solidFill>
              <a:latin typeface="Times New Roman"/>
              <a:ea typeface="Times New Roman"/>
              <a:cs typeface="Times New Roman"/>
              <a:sym typeface="Times New Roman"/>
            </a:endParaRPr>
          </a:p>
          <a:p>
            <a:pPr marL="0" marR="441958" lvl="0" indent="0" algn="l" rtl="0">
              <a:lnSpc>
                <a:spcPct val="116363"/>
              </a:lnSpc>
              <a:spcBef>
                <a:spcPts val="0"/>
              </a:spcBef>
              <a:spcAft>
                <a:spcPts val="0"/>
              </a:spcAft>
              <a:buClr>
                <a:srgbClr val="000000"/>
              </a:buClr>
              <a:buSzPts val="2700"/>
              <a:buFont typeface="Arial"/>
              <a:buNone/>
            </a:pPr>
            <a:endParaRPr sz="2700" b="0" i="0" u="none" strike="noStrike" cap="none">
              <a:solidFill>
                <a:srgbClr val="225475"/>
              </a:solidFill>
              <a:latin typeface="Times New Roman"/>
              <a:ea typeface="Times New Roman"/>
              <a:cs typeface="Times New Roman"/>
              <a:sym typeface="Times New Roman"/>
            </a:endParaRPr>
          </a:p>
          <a:p>
            <a:pPr marL="457200" marR="441958" lvl="0" indent="-400050" algn="l" rtl="0">
              <a:lnSpc>
                <a:spcPct val="116363"/>
              </a:lnSpc>
              <a:spcBef>
                <a:spcPts val="0"/>
              </a:spcBef>
              <a:spcAft>
                <a:spcPts val="0"/>
              </a:spcAft>
              <a:buClr>
                <a:srgbClr val="225475"/>
              </a:buClr>
              <a:buSzPts val="3105"/>
              <a:buFont typeface="Times New Roman"/>
              <a:buChar char="•"/>
            </a:pPr>
            <a:r>
              <a:rPr lang="en-US" sz="2700" b="0" i="0" u="none" strike="noStrike" cap="none">
                <a:solidFill>
                  <a:srgbClr val="225475"/>
                </a:solidFill>
                <a:latin typeface="Times New Roman"/>
                <a:ea typeface="Times New Roman"/>
                <a:cs typeface="Times New Roman"/>
                <a:sym typeface="Times New Roman"/>
              </a:rPr>
              <a:t>The SGA event calendar</a:t>
            </a:r>
            <a:endParaRPr sz="2700" b="0" i="0" u="none" strike="noStrike" cap="none">
              <a:solidFill>
                <a:srgbClr val="225475"/>
              </a:solidFill>
              <a:latin typeface="Times New Roman"/>
              <a:ea typeface="Times New Roman"/>
              <a:cs typeface="Times New Roman"/>
              <a:sym typeface="Times New Roman"/>
            </a:endParaRPr>
          </a:p>
          <a:p>
            <a:pPr marL="457200" marR="441958" lvl="0" indent="-400050" algn="l" rtl="0">
              <a:lnSpc>
                <a:spcPct val="116363"/>
              </a:lnSpc>
              <a:spcBef>
                <a:spcPts val="0"/>
              </a:spcBef>
              <a:spcAft>
                <a:spcPts val="0"/>
              </a:spcAft>
              <a:buClr>
                <a:srgbClr val="225475"/>
              </a:buClr>
              <a:buSzPts val="3105"/>
              <a:buFont typeface="Times New Roman"/>
              <a:buChar char="•"/>
            </a:pPr>
            <a:r>
              <a:rPr lang="en-US" sz="2700" b="0" i="0" u="none" strike="noStrike" cap="none">
                <a:solidFill>
                  <a:srgbClr val="225475"/>
                </a:solidFill>
                <a:latin typeface="Times New Roman"/>
                <a:ea typeface="Times New Roman"/>
                <a:cs typeface="Times New Roman"/>
                <a:sym typeface="Times New Roman"/>
              </a:rPr>
              <a:t>A list of student clubs and professional associations</a:t>
            </a:r>
            <a:endParaRPr sz="2700" b="0" i="0" u="none" strike="noStrike" cap="none">
              <a:solidFill>
                <a:srgbClr val="225475"/>
              </a:solidFill>
              <a:latin typeface="Times New Roman"/>
              <a:ea typeface="Times New Roman"/>
              <a:cs typeface="Times New Roman"/>
              <a:sym typeface="Times New Roman"/>
            </a:endParaRPr>
          </a:p>
          <a:p>
            <a:pPr marL="457200" marR="213995" lvl="0" indent="-400050" algn="l" rtl="0">
              <a:lnSpc>
                <a:spcPct val="116363"/>
              </a:lnSpc>
              <a:spcBef>
                <a:spcPts val="0"/>
              </a:spcBef>
              <a:spcAft>
                <a:spcPts val="0"/>
              </a:spcAft>
              <a:buClr>
                <a:srgbClr val="225475"/>
              </a:buClr>
              <a:buSzPts val="3105"/>
              <a:buFont typeface="Times New Roman"/>
              <a:buChar char="•"/>
            </a:pPr>
            <a:r>
              <a:rPr lang="en-US" sz="2700" b="0" i="0" u="none" strike="noStrike" cap="none">
                <a:solidFill>
                  <a:srgbClr val="225475"/>
                </a:solidFill>
                <a:latin typeface="Times New Roman"/>
                <a:ea typeface="Times New Roman"/>
                <a:cs typeface="Times New Roman"/>
                <a:sym typeface="Times New Roman"/>
              </a:rPr>
              <a:t>2023 Virtual Club Fair Video</a:t>
            </a:r>
            <a:endParaRPr sz="2700" b="0" i="0" u="none" strike="noStrike" cap="none">
              <a:solidFill>
                <a:srgbClr val="225475"/>
              </a:solidFill>
              <a:latin typeface="Times New Roman"/>
              <a:ea typeface="Times New Roman"/>
              <a:cs typeface="Times New Roman"/>
              <a:sym typeface="Times New Roman"/>
            </a:endParaRPr>
          </a:p>
          <a:p>
            <a:pPr marL="457200" marR="213995" lvl="0" indent="-400050" algn="l" rtl="0">
              <a:lnSpc>
                <a:spcPct val="116363"/>
              </a:lnSpc>
              <a:spcBef>
                <a:spcPts val="0"/>
              </a:spcBef>
              <a:spcAft>
                <a:spcPts val="0"/>
              </a:spcAft>
              <a:buClr>
                <a:srgbClr val="225475"/>
              </a:buClr>
              <a:buSzPts val="3105"/>
              <a:buFont typeface="Times New Roman"/>
              <a:buChar char="•"/>
            </a:pPr>
            <a:r>
              <a:rPr lang="en-US" sz="2700" b="0" i="0" u="none" strike="noStrike" cap="none">
                <a:solidFill>
                  <a:srgbClr val="225475"/>
                </a:solidFill>
                <a:latin typeface="Times New Roman"/>
                <a:ea typeface="Times New Roman"/>
                <a:cs typeface="Times New Roman"/>
                <a:sym typeface="Times New Roman"/>
              </a:rPr>
              <a:t>The Student Club Event Request Form</a:t>
            </a:r>
            <a:endParaRPr/>
          </a:p>
          <a:p>
            <a:pPr marL="457200" marR="213995" lvl="0" indent="-400050" algn="l" rtl="0">
              <a:lnSpc>
                <a:spcPct val="116363"/>
              </a:lnSpc>
              <a:spcBef>
                <a:spcPts val="0"/>
              </a:spcBef>
              <a:spcAft>
                <a:spcPts val="0"/>
              </a:spcAft>
              <a:buClr>
                <a:srgbClr val="225475"/>
              </a:buClr>
              <a:buSzPts val="3105"/>
              <a:buFont typeface="Times New Roman"/>
              <a:buChar char="•"/>
            </a:pPr>
            <a:r>
              <a:rPr lang="en-US" sz="2700" b="0" i="0" u="none" strike="noStrike" cap="none">
                <a:solidFill>
                  <a:srgbClr val="225475"/>
                </a:solidFill>
                <a:latin typeface="Times New Roman"/>
                <a:ea typeface="Times New Roman"/>
                <a:cs typeface="Times New Roman"/>
                <a:sym typeface="Times New Roman"/>
              </a:rPr>
              <a:t>Forms and Documents</a:t>
            </a:r>
            <a:endParaRPr sz="2700" b="0" i="0" u="none" strike="noStrike" cap="none">
              <a:solidFill>
                <a:srgbClr val="225475"/>
              </a:solidFill>
              <a:latin typeface="Times New Roman"/>
              <a:ea typeface="Times New Roman"/>
              <a:cs typeface="Times New Roman"/>
              <a:sym typeface="Times New Roman"/>
            </a:endParaRPr>
          </a:p>
          <a:p>
            <a:pPr marL="457200" marR="213995" lvl="0" indent="-400050" algn="l" rtl="0">
              <a:lnSpc>
                <a:spcPct val="116363"/>
              </a:lnSpc>
              <a:spcBef>
                <a:spcPts val="0"/>
              </a:spcBef>
              <a:spcAft>
                <a:spcPts val="0"/>
              </a:spcAft>
              <a:buClr>
                <a:srgbClr val="225475"/>
              </a:buClr>
              <a:buSzPts val="3105"/>
              <a:buFont typeface="Times New Roman"/>
              <a:buChar char="•"/>
            </a:pPr>
            <a:r>
              <a:rPr lang="en-US" sz="2700" b="0" i="0" u="none" strike="noStrike" cap="none">
                <a:solidFill>
                  <a:srgbClr val="225475"/>
                </a:solidFill>
                <a:latin typeface="Times New Roman"/>
                <a:ea typeface="Times New Roman"/>
                <a:cs typeface="Times New Roman"/>
                <a:sym typeface="Times New Roman"/>
              </a:rPr>
              <a:t>Club Leadership List</a:t>
            </a:r>
            <a:endParaRPr sz="2700" b="0" i="0" u="none" strike="noStrike" cap="none">
              <a:solidFill>
                <a:srgbClr val="225475"/>
              </a:solidFill>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3"/>
          <p:cNvSpPr txBox="1">
            <a:spLocks noGrp="1"/>
          </p:cNvSpPr>
          <p:nvPr>
            <p:ph type="title"/>
          </p:nvPr>
        </p:nvSpPr>
        <p:spPr>
          <a:xfrm>
            <a:off x="1368737" y="604722"/>
            <a:ext cx="10087429" cy="689932"/>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1"/>
              <a:t>Club Closet Rules and Expectations</a:t>
            </a:r>
            <a:endParaRPr b="1"/>
          </a:p>
        </p:txBody>
      </p:sp>
      <p:sp>
        <p:nvSpPr>
          <p:cNvPr id="257" name="Google Shape;257;p23"/>
          <p:cNvSpPr txBox="1"/>
          <p:nvPr/>
        </p:nvSpPr>
        <p:spPr>
          <a:xfrm>
            <a:off x="1483037" y="1291876"/>
            <a:ext cx="9549900" cy="5807400"/>
          </a:xfrm>
          <a:prstGeom prst="rect">
            <a:avLst/>
          </a:prstGeom>
          <a:noFill/>
          <a:ln>
            <a:noFill/>
          </a:ln>
        </p:spPr>
        <p:txBody>
          <a:bodyPr spcFirstLastPara="1" wrap="square" lIns="0" tIns="23475" rIns="0" bIns="0" anchor="t" anchorCtr="0">
            <a:spAutoFit/>
          </a:bodyPr>
          <a:lstStyle/>
          <a:p>
            <a:pPr marL="0" marR="38100" lvl="0" indent="0" algn="l" rtl="0">
              <a:lnSpc>
                <a:spcPct val="107800"/>
              </a:lnSpc>
              <a:spcBef>
                <a:spcPts val="0"/>
              </a:spcBef>
              <a:spcAft>
                <a:spcPts val="0"/>
              </a:spcAft>
              <a:buClr>
                <a:srgbClr val="000000"/>
              </a:buClr>
              <a:buSzPts val="1600"/>
              <a:buFont typeface="Arial"/>
              <a:buNone/>
            </a:pPr>
            <a:endParaRPr sz="1600" b="0" i="0" u="none" strike="sngStrike" cap="none">
              <a:solidFill>
                <a:schemeClr val="dk1"/>
              </a:solidFill>
              <a:latin typeface="Times New Roman"/>
              <a:ea typeface="Times New Roman"/>
              <a:cs typeface="Times New Roman"/>
              <a:sym typeface="Times New Roman"/>
            </a:endParaRPr>
          </a:p>
          <a:p>
            <a:pPr marL="245745" marR="389255" lvl="0" indent="-191135" algn="l" rtl="0">
              <a:lnSpc>
                <a:spcPct val="108000"/>
              </a:lnSpc>
              <a:spcBef>
                <a:spcPts val="470"/>
              </a:spcBef>
              <a:spcAft>
                <a:spcPts val="0"/>
              </a:spcAft>
              <a:buClr>
                <a:srgbClr val="225475"/>
              </a:buClr>
              <a:buSzPts val="2300"/>
              <a:buFont typeface="Arial"/>
              <a:buChar char="•"/>
            </a:pPr>
            <a:r>
              <a:rPr lang="en-US" sz="2000" b="0" i="0" u="none" strike="noStrike" cap="none">
                <a:solidFill>
                  <a:srgbClr val="225475"/>
                </a:solidFill>
                <a:latin typeface="Times New Roman"/>
                <a:ea typeface="Times New Roman"/>
                <a:cs typeface="Times New Roman"/>
                <a:sym typeface="Times New Roman"/>
              </a:rPr>
              <a:t>All clubs are expected to maintain their club storage space in an organized and orderly fashioned. Not maintaining your space appropriately can result in loss of your designated space in the closet and impact your funding. This means that you should occasionally review what is being stored and purge.</a:t>
            </a:r>
            <a:endParaRPr sz="2000" b="0" i="0" u="none" strike="noStrike" cap="none">
              <a:solidFill>
                <a:srgbClr val="225475"/>
              </a:solidFill>
              <a:latin typeface="Times New Roman"/>
              <a:ea typeface="Times New Roman"/>
              <a:cs typeface="Times New Roman"/>
              <a:sym typeface="Times New Roman"/>
            </a:endParaRPr>
          </a:p>
          <a:p>
            <a:pPr marL="245745" marR="5080" lvl="0" indent="-191135" algn="l" rtl="0">
              <a:lnSpc>
                <a:spcPct val="108300"/>
              </a:lnSpc>
              <a:spcBef>
                <a:spcPts val="1170"/>
              </a:spcBef>
              <a:spcAft>
                <a:spcPts val="0"/>
              </a:spcAft>
              <a:buClr>
                <a:srgbClr val="225475"/>
              </a:buClr>
              <a:buSzPts val="2300"/>
              <a:buFont typeface="Arial"/>
              <a:buChar char="•"/>
            </a:pPr>
            <a:r>
              <a:rPr lang="en-US" sz="2000" b="0" i="0" u="none" strike="noStrike" cap="none">
                <a:solidFill>
                  <a:srgbClr val="225475"/>
                </a:solidFill>
                <a:latin typeface="Times New Roman"/>
                <a:ea typeface="Times New Roman"/>
                <a:cs typeface="Times New Roman"/>
                <a:sym typeface="Times New Roman"/>
              </a:rPr>
              <a:t>All items should be properly stored in a box or container. NO ITEMS should be kept or stored on the floor or on the storage cabinets. </a:t>
            </a:r>
            <a:endParaRPr sz="2000" b="0" i="0" u="none" strike="noStrike" cap="none">
              <a:solidFill>
                <a:srgbClr val="225475"/>
              </a:solidFill>
              <a:latin typeface="Times New Roman"/>
              <a:ea typeface="Times New Roman"/>
              <a:cs typeface="Times New Roman"/>
              <a:sym typeface="Times New Roman"/>
            </a:endParaRPr>
          </a:p>
          <a:p>
            <a:pPr marL="245745" marR="0" lvl="0" indent="-191135" algn="l" rtl="0">
              <a:lnSpc>
                <a:spcPct val="100000"/>
              </a:lnSpc>
              <a:spcBef>
                <a:spcPts val="1345"/>
              </a:spcBef>
              <a:spcAft>
                <a:spcPts val="0"/>
              </a:spcAft>
              <a:buClr>
                <a:srgbClr val="225475"/>
              </a:buClr>
              <a:buSzPts val="2300"/>
              <a:buFont typeface="Arial"/>
              <a:buChar char="•"/>
            </a:pPr>
            <a:r>
              <a:rPr lang="en-US" sz="2000" b="0" i="0" u="none" strike="noStrike" cap="none">
                <a:solidFill>
                  <a:srgbClr val="225475"/>
                </a:solidFill>
                <a:latin typeface="Times New Roman"/>
                <a:ea typeface="Times New Roman"/>
                <a:cs typeface="Times New Roman"/>
                <a:sym typeface="Times New Roman"/>
              </a:rPr>
              <a:t>Any club that does not keep their space organized during the year could have their club funding reduced. </a:t>
            </a:r>
            <a:endParaRPr sz="1400" b="0" i="0" u="none" strike="noStrike" cap="none">
              <a:solidFill>
                <a:srgbClr val="225475"/>
              </a:solidFill>
              <a:latin typeface="Arial"/>
              <a:ea typeface="Arial"/>
              <a:cs typeface="Arial"/>
              <a:sym typeface="Arial"/>
            </a:endParaRPr>
          </a:p>
          <a:p>
            <a:pPr marL="0" marR="0" lvl="0" indent="0" algn="l" rtl="0">
              <a:lnSpc>
                <a:spcPct val="100000"/>
              </a:lnSpc>
              <a:spcBef>
                <a:spcPts val="1345"/>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F0000"/>
                </a:solidFill>
                <a:latin typeface="Times New Roman"/>
                <a:ea typeface="Times New Roman"/>
                <a:cs typeface="Times New Roman"/>
                <a:sym typeface="Times New Roman"/>
              </a:rPr>
              <a:t>Club Closets are located in the University Educational Center (UEC) #1091</a:t>
            </a:r>
            <a:r>
              <a:rPr lang="en-US" sz="2000" b="0" i="0" u="none" strike="noStrike" cap="none">
                <a:solidFill>
                  <a:srgbClr val="FF0000"/>
                </a:solidFill>
                <a:latin typeface="Times New Roman"/>
                <a:ea typeface="Times New Roman"/>
                <a:cs typeface="Times New Roman"/>
                <a:sym typeface="Times New Roman"/>
              </a:rPr>
              <a:t>. This is located on the first floor– follow signs for the Institutional Review Board. Room 1091 is located off the main hall in a separate corridor. Student leaders </a:t>
            </a:r>
            <a:r>
              <a:rPr lang="en-US" sz="2000">
                <a:solidFill>
                  <a:srgbClr val="FF0000"/>
                </a:solidFill>
                <a:latin typeface="Times New Roman"/>
                <a:ea typeface="Times New Roman"/>
                <a:cs typeface="Times New Roman"/>
                <a:sym typeface="Times New Roman"/>
              </a:rPr>
              <a:t>should all have </a:t>
            </a:r>
            <a:r>
              <a:rPr lang="en-US" sz="2000" b="0" i="0" u="none" strike="noStrike" cap="none">
                <a:solidFill>
                  <a:srgbClr val="FF0000"/>
                </a:solidFill>
                <a:latin typeface="Times New Roman"/>
                <a:ea typeface="Times New Roman"/>
                <a:cs typeface="Times New Roman"/>
                <a:sym typeface="Times New Roman"/>
              </a:rPr>
              <a:t>key access via their student IDs. If you are unable to access the club closets, please see Naomi Mastrocola in Student Affairs.</a:t>
            </a:r>
            <a:endParaRPr sz="1800" b="0" i="0" u="none" strike="noStrike" cap="none">
              <a:solidFill>
                <a:srgbClr val="FF0000"/>
              </a:solidFill>
              <a:latin typeface="Times New Roman"/>
              <a:ea typeface="Times New Roman"/>
              <a:cs typeface="Times New Roman"/>
              <a:sym typeface="Times New Roman"/>
            </a:endParaRPr>
          </a:p>
          <a:p>
            <a:pPr marL="245745" marR="0" lvl="0" indent="-76835" algn="l" rtl="0">
              <a:lnSpc>
                <a:spcPct val="100000"/>
              </a:lnSpc>
              <a:spcBef>
                <a:spcPts val="1345"/>
              </a:spcBef>
              <a:spcAft>
                <a:spcPts val="0"/>
              </a:spcAft>
              <a:buClr>
                <a:srgbClr val="83992A"/>
              </a:buClr>
              <a:buSzPts val="1800"/>
              <a:buFont typeface="Arial"/>
              <a:buNone/>
            </a:pPr>
            <a:endParaRPr sz="1800" b="0" i="0" u="none" strike="noStrike" cap="none">
              <a:solidFill>
                <a:srgbClr val="FF0000"/>
              </a:solidFill>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4"/>
          <p:cNvSpPr txBox="1">
            <a:spLocks noGrp="1"/>
          </p:cNvSpPr>
          <p:nvPr>
            <p:ph type="title"/>
          </p:nvPr>
        </p:nvSpPr>
        <p:spPr>
          <a:xfrm>
            <a:off x="4328466" y="2306400"/>
            <a:ext cx="5400900" cy="1121100"/>
          </a:xfrm>
          <a:prstGeom prst="rect">
            <a:avLst/>
          </a:prstGeom>
          <a:noFill/>
          <a:ln>
            <a:noFill/>
          </a:ln>
        </p:spPr>
        <p:txBody>
          <a:bodyPr spcFirstLastPara="1" wrap="square" lIns="0" tIns="12700" rIns="0" bIns="0" anchor="t" anchorCtr="0">
            <a:spAutoFit/>
          </a:bodyPr>
          <a:lstStyle/>
          <a:p>
            <a:pPr marL="12700" lvl="0" indent="0" algn="r" rtl="0">
              <a:lnSpc>
                <a:spcPct val="100000"/>
              </a:lnSpc>
              <a:spcBef>
                <a:spcPts val="0"/>
              </a:spcBef>
              <a:spcAft>
                <a:spcPts val="0"/>
              </a:spcAft>
              <a:buSzPts val="1400"/>
              <a:buNone/>
            </a:pPr>
            <a:r>
              <a:rPr lang="en-US" sz="7200" b="1"/>
              <a:t>Funding</a:t>
            </a:r>
            <a:endParaRPr sz="7200" b="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5"/>
          <p:cNvSpPr txBox="1">
            <a:spLocks noGrp="1"/>
          </p:cNvSpPr>
          <p:nvPr>
            <p:ph type="title"/>
          </p:nvPr>
        </p:nvSpPr>
        <p:spPr>
          <a:xfrm>
            <a:off x="1358900" y="660272"/>
            <a:ext cx="9474200" cy="689932"/>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1"/>
              <a:t>Applying for Funding from SGA</a:t>
            </a:r>
            <a:endParaRPr b="1"/>
          </a:p>
        </p:txBody>
      </p:sp>
      <p:sp>
        <p:nvSpPr>
          <p:cNvPr id="268" name="Google Shape;268;p25"/>
          <p:cNvSpPr txBox="1"/>
          <p:nvPr/>
        </p:nvSpPr>
        <p:spPr>
          <a:xfrm>
            <a:off x="1335750" y="1604348"/>
            <a:ext cx="9520500" cy="4545900"/>
          </a:xfrm>
          <a:prstGeom prst="rect">
            <a:avLst/>
          </a:prstGeom>
          <a:noFill/>
          <a:ln>
            <a:noFill/>
          </a:ln>
        </p:spPr>
        <p:txBody>
          <a:bodyPr spcFirstLastPara="1" wrap="square" lIns="0" tIns="21575" rIns="0" bIns="0" anchor="t" anchorCtr="0">
            <a:spAutoFit/>
          </a:bodyPr>
          <a:lstStyle/>
          <a:p>
            <a:pPr marL="254634" marR="5080" lvl="0" indent="-241934" algn="l" rtl="0">
              <a:lnSpc>
                <a:spcPct val="100000"/>
              </a:lnSpc>
              <a:spcBef>
                <a:spcPts val="0"/>
              </a:spcBef>
              <a:spcAft>
                <a:spcPts val="0"/>
              </a:spcAft>
              <a:buClr>
                <a:srgbClr val="225475"/>
              </a:buClr>
              <a:buSzPts val="2300"/>
              <a:buFont typeface="Arial"/>
              <a:buChar char="•"/>
            </a:pPr>
            <a:r>
              <a:rPr lang="en-US" sz="2000" b="0" i="0" u="none" strike="noStrike" cap="none">
                <a:solidFill>
                  <a:srgbClr val="225475"/>
                </a:solidFill>
                <a:latin typeface="Times New Roman"/>
                <a:ea typeface="Times New Roman"/>
                <a:cs typeface="Times New Roman"/>
                <a:sym typeface="Times New Roman"/>
              </a:rPr>
              <a:t>In order to apply for funding from SGA, you will need to complete a form based on why you are applying for funding. All funding forms can be found on the SGA website: </a:t>
            </a:r>
            <a:r>
              <a:rPr lang="en-US" sz="2000" b="0" i="0" u="sng" strike="noStrike" cap="none">
                <a:solidFill>
                  <a:schemeClr val="hlink"/>
                </a:solidFill>
                <a:latin typeface="Times New Roman"/>
                <a:ea typeface="Times New Roman"/>
                <a:cs typeface="Times New Roman"/>
                <a:sym typeface="Times New Roman"/>
                <a:hlinkClick r:id="rId3"/>
              </a:rPr>
              <a:t>https://som.rowan.edu/education/studentlife/stuco.html</a:t>
            </a:r>
            <a:r>
              <a:rPr lang="en-US" sz="2000">
                <a:solidFill>
                  <a:srgbClr val="225475"/>
                </a:solidFill>
                <a:latin typeface="Times New Roman"/>
                <a:ea typeface="Times New Roman"/>
                <a:cs typeface="Times New Roman"/>
                <a:sym typeface="Times New Roman"/>
              </a:rPr>
              <a:t>.</a:t>
            </a:r>
            <a:r>
              <a:rPr lang="en-US" sz="2000" b="0" i="0" u="none" strike="noStrike" cap="none">
                <a:solidFill>
                  <a:srgbClr val="225475"/>
                </a:solidFill>
                <a:latin typeface="Times New Roman"/>
                <a:ea typeface="Times New Roman"/>
                <a:cs typeface="Times New Roman"/>
                <a:sym typeface="Times New Roman"/>
              </a:rPr>
              <a:t> </a:t>
            </a:r>
            <a:endParaRPr/>
          </a:p>
          <a:p>
            <a:pPr marL="254634" marR="5080" lvl="0" indent="-95884" algn="l" rtl="0">
              <a:lnSpc>
                <a:spcPct val="100000"/>
              </a:lnSpc>
              <a:spcBef>
                <a:spcPts val="0"/>
              </a:spcBef>
              <a:spcAft>
                <a:spcPts val="0"/>
              </a:spcAft>
              <a:buClr>
                <a:srgbClr val="225475"/>
              </a:buClr>
              <a:buSzPts val="2300"/>
              <a:buFont typeface="Arial"/>
              <a:buNone/>
            </a:pPr>
            <a:endParaRPr sz="2000" b="0" i="0" u="none" strike="noStrike" cap="none">
              <a:solidFill>
                <a:srgbClr val="225475"/>
              </a:solidFill>
              <a:latin typeface="Times New Roman"/>
              <a:ea typeface="Times New Roman"/>
              <a:cs typeface="Times New Roman"/>
              <a:sym typeface="Times New Roman"/>
            </a:endParaRPr>
          </a:p>
          <a:p>
            <a:pPr marL="254634" marR="5080" lvl="0" indent="-241934" algn="l" rtl="0">
              <a:lnSpc>
                <a:spcPct val="100000"/>
              </a:lnSpc>
              <a:spcBef>
                <a:spcPts val="0"/>
              </a:spcBef>
              <a:spcAft>
                <a:spcPts val="0"/>
              </a:spcAft>
              <a:buClr>
                <a:srgbClr val="225475"/>
              </a:buClr>
              <a:buSzPts val="2300"/>
              <a:buFont typeface="Arial"/>
              <a:buChar char="•"/>
            </a:pPr>
            <a:r>
              <a:rPr lang="en-US" sz="2000" b="0" i="0" u="none" strike="noStrike" cap="none">
                <a:solidFill>
                  <a:srgbClr val="FF0000"/>
                </a:solidFill>
                <a:latin typeface="Times New Roman"/>
                <a:ea typeface="Times New Roman"/>
                <a:cs typeface="Times New Roman"/>
                <a:sym typeface="Times New Roman"/>
              </a:rPr>
              <a:t>You must submit these forms to the President, Treasurer, Secretary, and Stephanie Levin</a:t>
            </a:r>
            <a:r>
              <a:rPr lang="en-US" sz="2000" b="0" i="0" u="none" strike="noStrike" cap="none">
                <a:solidFill>
                  <a:schemeClr val="dk1"/>
                </a:solidFill>
                <a:latin typeface="Arial"/>
                <a:ea typeface="Arial"/>
                <a:cs typeface="Arial"/>
                <a:sym typeface="Arial"/>
              </a:rPr>
              <a:t> </a:t>
            </a:r>
            <a:r>
              <a:rPr lang="en-US" sz="2000" b="0" i="0" u="none" strike="noStrike" cap="none">
                <a:solidFill>
                  <a:srgbClr val="FF0000"/>
                </a:solidFill>
                <a:latin typeface="Times New Roman"/>
                <a:ea typeface="Times New Roman"/>
                <a:cs typeface="Times New Roman"/>
                <a:sym typeface="Times New Roman"/>
              </a:rPr>
              <a:t>by 5pm the Wednesday before the SGA Meeting. </a:t>
            </a:r>
            <a:r>
              <a:rPr lang="en-US" sz="2000" b="1" i="0" u="none" strike="noStrike" cap="none">
                <a:solidFill>
                  <a:srgbClr val="FF0000"/>
                </a:solidFill>
                <a:latin typeface="Times New Roman"/>
                <a:ea typeface="Times New Roman"/>
                <a:cs typeface="Times New Roman"/>
                <a:sym typeface="Times New Roman"/>
              </a:rPr>
              <a:t>Funding cannot be granted retroactively.</a:t>
            </a:r>
            <a:endParaRPr sz="2000" b="0" i="0" u="none" strike="noStrike" cap="none">
              <a:solidFill>
                <a:srgbClr val="FF0000"/>
              </a:solidFill>
              <a:latin typeface="Times New Roman"/>
              <a:ea typeface="Times New Roman"/>
              <a:cs typeface="Times New Roman"/>
              <a:sym typeface="Times New Roman"/>
            </a:endParaRPr>
          </a:p>
          <a:p>
            <a:pPr marL="254634" marR="312420" lvl="0" indent="-241934" algn="l" rtl="0">
              <a:lnSpc>
                <a:spcPct val="100000"/>
              </a:lnSpc>
              <a:spcBef>
                <a:spcPts val="1315"/>
              </a:spcBef>
              <a:spcAft>
                <a:spcPts val="0"/>
              </a:spcAft>
              <a:buClr>
                <a:srgbClr val="225475"/>
              </a:buClr>
              <a:buSzPts val="2300"/>
              <a:buFont typeface="Arial"/>
              <a:buChar char="•"/>
            </a:pPr>
            <a:r>
              <a:rPr lang="en-US" sz="2000" b="0" i="0" u="none" strike="noStrike" cap="none">
                <a:solidFill>
                  <a:srgbClr val="225475"/>
                </a:solidFill>
                <a:latin typeface="Times New Roman"/>
                <a:ea typeface="Times New Roman"/>
                <a:cs typeface="Times New Roman"/>
                <a:sym typeface="Times New Roman"/>
              </a:rPr>
              <a:t>If you are a club/organization interested in receiving funding to travel, you must fill out the document labeled </a:t>
            </a:r>
            <a:r>
              <a:rPr lang="en-US" sz="2000" b="1" i="0" u="none" strike="noStrike" cap="none">
                <a:solidFill>
                  <a:srgbClr val="225475"/>
                </a:solidFill>
                <a:latin typeface="Times New Roman"/>
                <a:ea typeface="Times New Roman"/>
                <a:cs typeface="Times New Roman"/>
                <a:sym typeface="Times New Roman"/>
              </a:rPr>
              <a:t>SGA Funding Requests (Conference</a:t>
            </a:r>
            <a:r>
              <a:rPr lang="en-US" sz="2000" b="1">
                <a:solidFill>
                  <a:srgbClr val="225475"/>
                </a:solidFill>
                <a:latin typeface="Times New Roman"/>
                <a:ea typeface="Times New Roman"/>
                <a:cs typeface="Times New Roman"/>
                <a:sym typeface="Times New Roman"/>
              </a:rPr>
              <a:t>, </a:t>
            </a:r>
            <a:r>
              <a:rPr lang="en-US" sz="2000" b="1" i="0" u="none" strike="noStrike" cap="none">
                <a:solidFill>
                  <a:srgbClr val="225475"/>
                </a:solidFill>
                <a:latin typeface="Times New Roman"/>
                <a:ea typeface="Times New Roman"/>
                <a:cs typeface="Times New Roman"/>
                <a:sym typeface="Times New Roman"/>
              </a:rPr>
              <a:t>Travel</a:t>
            </a:r>
            <a:r>
              <a:rPr lang="en-US" sz="2000" b="1">
                <a:solidFill>
                  <a:srgbClr val="225475"/>
                </a:solidFill>
                <a:latin typeface="Times New Roman"/>
                <a:ea typeface="Times New Roman"/>
                <a:cs typeface="Times New Roman"/>
                <a:sym typeface="Times New Roman"/>
              </a:rPr>
              <a:t>, Publication Fees, Etc.</a:t>
            </a:r>
            <a:endParaRPr sz="2800" b="1" i="0" u="none" strike="noStrike" cap="none">
              <a:solidFill>
                <a:srgbClr val="225475"/>
              </a:solidFill>
              <a:latin typeface="Times New Roman"/>
              <a:ea typeface="Times New Roman"/>
              <a:cs typeface="Times New Roman"/>
              <a:sym typeface="Times New Roman"/>
            </a:endParaRPr>
          </a:p>
          <a:p>
            <a:pPr marL="254634" marR="196215" lvl="0" indent="-241934" algn="l" rtl="0">
              <a:lnSpc>
                <a:spcPct val="100000"/>
              </a:lnSpc>
              <a:spcBef>
                <a:spcPts val="1315"/>
              </a:spcBef>
              <a:spcAft>
                <a:spcPts val="0"/>
              </a:spcAft>
              <a:buClr>
                <a:srgbClr val="225475"/>
              </a:buClr>
              <a:buSzPts val="2300"/>
              <a:buFont typeface="Arial"/>
              <a:buChar char="•"/>
            </a:pPr>
            <a:r>
              <a:rPr lang="en-US" sz="2000" b="0" i="0" u="none" strike="noStrike" cap="none">
                <a:solidFill>
                  <a:srgbClr val="225475"/>
                </a:solidFill>
                <a:latin typeface="Times New Roman"/>
                <a:ea typeface="Times New Roman"/>
                <a:cs typeface="Times New Roman"/>
                <a:sym typeface="Times New Roman"/>
              </a:rPr>
              <a:t>If you need to receive funds for a special project and/or event you can submit for funding by filling out the funding request form labeled </a:t>
            </a:r>
            <a:r>
              <a:rPr lang="en-US" sz="2000" b="1" i="0" u="none" strike="noStrike" cap="none">
                <a:solidFill>
                  <a:srgbClr val="225475"/>
                </a:solidFill>
                <a:latin typeface="Times New Roman"/>
                <a:ea typeface="Times New Roman"/>
                <a:cs typeface="Times New Roman"/>
                <a:sym typeface="Times New Roman"/>
              </a:rPr>
              <a:t>SGA Special Projects Funding Requests</a:t>
            </a:r>
            <a:r>
              <a:rPr lang="en-US" sz="2000" b="1">
                <a:solidFill>
                  <a:srgbClr val="225475"/>
                </a:solidFill>
                <a:latin typeface="Times New Roman"/>
                <a:ea typeface="Times New Roman"/>
                <a:cs typeface="Times New Roman"/>
                <a:sym typeface="Times New Roman"/>
              </a:rPr>
              <a:t>.</a:t>
            </a:r>
            <a:endParaRPr sz="2000" b="1" i="0" u="none" strike="noStrike" cap="none">
              <a:solidFill>
                <a:srgbClr val="225475"/>
              </a:solidFill>
              <a:latin typeface="Times New Roman"/>
              <a:ea typeface="Times New Roman"/>
              <a:cs typeface="Times New Roman"/>
              <a:sym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6"/>
          <p:cNvSpPr txBox="1">
            <a:spLocks noGrp="1"/>
          </p:cNvSpPr>
          <p:nvPr>
            <p:ph type="title"/>
          </p:nvPr>
        </p:nvSpPr>
        <p:spPr>
          <a:xfrm>
            <a:off x="1421760" y="812829"/>
            <a:ext cx="4566900" cy="696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1"/>
              <a:t>Alumni Grants</a:t>
            </a:r>
            <a:endParaRPr b="1"/>
          </a:p>
        </p:txBody>
      </p:sp>
      <p:sp>
        <p:nvSpPr>
          <p:cNvPr id="274" name="Google Shape;274;p26"/>
          <p:cNvSpPr txBox="1"/>
          <p:nvPr/>
        </p:nvSpPr>
        <p:spPr>
          <a:xfrm>
            <a:off x="1393810" y="1569254"/>
            <a:ext cx="9404400" cy="3637500"/>
          </a:xfrm>
          <a:prstGeom prst="rect">
            <a:avLst/>
          </a:prstGeom>
          <a:noFill/>
          <a:ln>
            <a:noFill/>
          </a:ln>
        </p:spPr>
        <p:txBody>
          <a:bodyPr spcFirstLastPara="1" wrap="square" lIns="0" tIns="12050" rIns="0" bIns="0" anchor="t" anchorCtr="0">
            <a:spAutoFit/>
          </a:bodyPr>
          <a:lstStyle/>
          <a:p>
            <a:pPr marL="250825" marR="293370" lvl="0" indent="-250825" algn="l" rtl="0">
              <a:lnSpc>
                <a:spcPct val="100000"/>
              </a:lnSpc>
              <a:spcBef>
                <a:spcPts val="0"/>
              </a:spcBef>
              <a:spcAft>
                <a:spcPts val="0"/>
              </a:spcAft>
              <a:buClr>
                <a:srgbClr val="225475"/>
              </a:buClr>
              <a:buSzPts val="2730"/>
              <a:buFont typeface="Arial"/>
              <a:buChar char="•"/>
            </a:pPr>
            <a:r>
              <a:rPr lang="en-US" sz="2400" b="0" i="0" u="none" strike="noStrike" cap="none">
                <a:solidFill>
                  <a:srgbClr val="225475"/>
                </a:solidFill>
                <a:latin typeface="Times New Roman"/>
                <a:ea typeface="Times New Roman"/>
                <a:cs typeface="Times New Roman"/>
                <a:sym typeface="Times New Roman"/>
              </a:rPr>
              <a:t>Another option to receive funding is through an Alumni Grant, which is a $250 grant that can only be awarded to a club once an academic year.</a:t>
            </a:r>
            <a:endParaRPr sz="2400" b="0" i="0" u="none" strike="noStrike" cap="none">
              <a:solidFill>
                <a:srgbClr val="225475"/>
              </a:solidFill>
              <a:latin typeface="Times New Roman"/>
              <a:ea typeface="Times New Roman"/>
              <a:cs typeface="Times New Roman"/>
              <a:sym typeface="Times New Roman"/>
            </a:endParaRPr>
          </a:p>
          <a:p>
            <a:pPr marL="250825" marR="615315" lvl="0" indent="-250825" algn="l" rtl="0">
              <a:lnSpc>
                <a:spcPct val="100000"/>
              </a:lnSpc>
              <a:spcBef>
                <a:spcPts val="1320"/>
              </a:spcBef>
              <a:spcAft>
                <a:spcPts val="0"/>
              </a:spcAft>
              <a:buClr>
                <a:srgbClr val="225475"/>
              </a:buClr>
              <a:buSzPts val="2730"/>
              <a:buFont typeface="Arial"/>
              <a:buChar char="•"/>
            </a:pPr>
            <a:r>
              <a:rPr lang="en-US" sz="2400" b="0" i="0" u="none" strike="noStrike" cap="none">
                <a:solidFill>
                  <a:srgbClr val="225475"/>
                </a:solidFill>
                <a:latin typeface="Times New Roman"/>
                <a:ea typeface="Times New Roman"/>
                <a:cs typeface="Times New Roman"/>
                <a:sym typeface="Times New Roman"/>
              </a:rPr>
              <a:t>The requirements of this grant is that the event/program or community service must be made available to all students.</a:t>
            </a:r>
            <a:endParaRPr sz="2400" b="0" i="0" u="none" strike="noStrike" cap="none">
              <a:solidFill>
                <a:srgbClr val="225475"/>
              </a:solidFill>
              <a:latin typeface="Times New Roman"/>
              <a:ea typeface="Times New Roman"/>
              <a:cs typeface="Times New Roman"/>
              <a:sym typeface="Times New Roman"/>
            </a:endParaRPr>
          </a:p>
          <a:p>
            <a:pPr marL="250825" marR="0" lvl="0" indent="-250825" algn="l" rtl="0">
              <a:lnSpc>
                <a:spcPct val="100000"/>
              </a:lnSpc>
              <a:spcBef>
                <a:spcPts val="1320"/>
              </a:spcBef>
              <a:spcAft>
                <a:spcPts val="0"/>
              </a:spcAft>
              <a:buClr>
                <a:srgbClr val="225475"/>
              </a:buClr>
              <a:buSzPts val="2730"/>
              <a:buFont typeface="Arial"/>
              <a:buChar char="•"/>
            </a:pPr>
            <a:r>
              <a:rPr lang="en-US" sz="2400" b="0" i="0" u="none" strike="noStrike" cap="none">
                <a:solidFill>
                  <a:srgbClr val="225475"/>
                </a:solidFill>
                <a:latin typeface="Times New Roman"/>
                <a:ea typeface="Times New Roman"/>
                <a:cs typeface="Times New Roman"/>
                <a:sym typeface="Times New Roman"/>
              </a:rPr>
              <a:t>The funds cannot be used for conference or travel-related expenses.</a:t>
            </a:r>
            <a:endParaRPr sz="2400" b="0" i="0" u="none" strike="noStrike" cap="none">
              <a:solidFill>
                <a:srgbClr val="225475"/>
              </a:solidFill>
              <a:latin typeface="Times New Roman"/>
              <a:ea typeface="Times New Roman"/>
              <a:cs typeface="Times New Roman"/>
              <a:sym typeface="Times New Roman"/>
            </a:endParaRPr>
          </a:p>
          <a:p>
            <a:pPr marL="250825" marR="5080" lvl="0" indent="-238125" algn="l" rtl="0">
              <a:lnSpc>
                <a:spcPct val="100000"/>
              </a:lnSpc>
              <a:spcBef>
                <a:spcPts val="1240"/>
              </a:spcBef>
              <a:spcAft>
                <a:spcPts val="0"/>
              </a:spcAft>
              <a:buClr>
                <a:srgbClr val="225475"/>
              </a:buClr>
              <a:buSzPts val="2530"/>
              <a:buFont typeface="Arial"/>
              <a:buChar char="•"/>
            </a:pPr>
            <a:r>
              <a:rPr lang="en-US" sz="2400" b="0" i="0" u="none" strike="noStrike" cap="none">
                <a:solidFill>
                  <a:srgbClr val="225475"/>
                </a:solidFill>
                <a:latin typeface="Times New Roman"/>
                <a:ea typeface="Times New Roman"/>
                <a:cs typeface="Times New Roman"/>
                <a:sym typeface="Times New Roman"/>
              </a:rPr>
              <a:t>Please fill out and submit an </a:t>
            </a:r>
            <a:r>
              <a:rPr lang="en-US" sz="2400" b="1" i="0" u="none" strike="noStrike" cap="none">
                <a:solidFill>
                  <a:srgbClr val="225475"/>
                </a:solidFill>
                <a:latin typeface="Times New Roman"/>
                <a:ea typeface="Times New Roman"/>
                <a:cs typeface="Times New Roman"/>
                <a:sym typeface="Times New Roman"/>
              </a:rPr>
              <a:t>SOM Alumni Grant Request</a:t>
            </a:r>
            <a:r>
              <a:rPr lang="en-US" sz="2400" b="0" i="0" u="none" strike="noStrike" cap="none">
                <a:solidFill>
                  <a:srgbClr val="225475"/>
                </a:solidFill>
                <a:latin typeface="Times New Roman"/>
                <a:ea typeface="Times New Roman"/>
                <a:cs typeface="Times New Roman"/>
                <a:sym typeface="Times New Roman"/>
              </a:rPr>
              <a:t> </a:t>
            </a:r>
            <a:r>
              <a:rPr lang="en-US" sz="2400">
                <a:solidFill>
                  <a:srgbClr val="225475"/>
                </a:solidFill>
                <a:latin typeface="Times New Roman"/>
                <a:ea typeface="Times New Roman"/>
                <a:cs typeface="Times New Roman"/>
                <a:sym typeface="Times New Roman"/>
              </a:rPr>
              <a:t>f</a:t>
            </a:r>
            <a:r>
              <a:rPr lang="en-US" sz="2400" b="0" i="0" u="none" strike="noStrike" cap="none">
                <a:solidFill>
                  <a:srgbClr val="225475"/>
                </a:solidFill>
                <a:latin typeface="Times New Roman"/>
                <a:ea typeface="Times New Roman"/>
                <a:cs typeface="Times New Roman"/>
                <a:sym typeface="Times New Roman"/>
              </a:rPr>
              <a:t>orm to be considered for this seed funding. You must submit this form to the SGA President, Treasurer, Secretary and Stephanie Levin at</a:t>
            </a:r>
            <a:r>
              <a:rPr lang="en-US" sz="2400">
                <a:solidFill>
                  <a:srgbClr val="225475"/>
                </a:solidFill>
                <a:latin typeface="Times New Roman"/>
                <a:ea typeface="Times New Roman"/>
                <a:cs typeface="Times New Roman"/>
                <a:sym typeface="Times New Roman"/>
              </a:rPr>
              <a:t> </a:t>
            </a:r>
            <a:r>
              <a:rPr lang="en-US" sz="2400" u="sng">
                <a:solidFill>
                  <a:schemeClr val="hlink"/>
                </a:solidFill>
                <a:latin typeface="Times New Roman"/>
                <a:ea typeface="Times New Roman"/>
                <a:cs typeface="Times New Roman"/>
                <a:sym typeface="Times New Roman"/>
                <a:hlinkClick r:id="rId3"/>
              </a:rPr>
              <a:t>levins@rowan.edu</a:t>
            </a:r>
            <a:r>
              <a:rPr lang="en-US" sz="2400">
                <a:solidFill>
                  <a:srgbClr val="225475"/>
                </a:solidFill>
                <a:latin typeface="Times New Roman"/>
                <a:ea typeface="Times New Roman"/>
                <a:cs typeface="Times New Roman"/>
                <a:sym typeface="Times New Roman"/>
              </a:rPr>
              <a:t>.</a:t>
            </a:r>
            <a:r>
              <a:rPr lang="en-US" sz="2200">
                <a:solidFill>
                  <a:srgbClr val="225475"/>
                </a:solidFill>
                <a:latin typeface="Times New Roman"/>
                <a:ea typeface="Times New Roman"/>
                <a:cs typeface="Times New Roman"/>
                <a:sym typeface="Times New Roman"/>
              </a:rPr>
              <a:t> </a:t>
            </a:r>
            <a:r>
              <a:rPr lang="en-US" sz="2200" b="0" i="0" u="none" strike="noStrike" cap="none">
                <a:solidFill>
                  <a:srgbClr val="225475"/>
                </a:solidFill>
                <a:latin typeface="Times New Roman"/>
                <a:ea typeface="Times New Roman"/>
                <a:cs typeface="Times New Roman"/>
                <a:sym typeface="Times New Roman"/>
              </a:rPr>
              <a:t> </a:t>
            </a:r>
            <a:endParaRPr sz="2200" b="0" i="0" u="none" strike="noStrike" cap="none">
              <a:solidFill>
                <a:srgbClr val="225475"/>
              </a:solidFill>
              <a:latin typeface="Times New Roman"/>
              <a:ea typeface="Times New Roman"/>
              <a:cs typeface="Times New Roman"/>
              <a:sym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8"/>
          <p:cNvSpPr txBox="1">
            <a:spLocks noGrp="1"/>
          </p:cNvSpPr>
          <p:nvPr>
            <p:ph type="title"/>
          </p:nvPr>
        </p:nvSpPr>
        <p:spPr>
          <a:xfrm>
            <a:off x="1363125" y="230022"/>
            <a:ext cx="10409700" cy="1369200"/>
          </a:xfrm>
          <a:prstGeom prst="rect">
            <a:avLst/>
          </a:prstGeom>
          <a:noFill/>
          <a:ln>
            <a:noFill/>
          </a:ln>
        </p:spPr>
        <p:txBody>
          <a:bodyPr spcFirstLastPara="1" wrap="square" lIns="0" tIns="90800" rIns="0" bIns="0" anchor="t" anchorCtr="0">
            <a:spAutoFit/>
          </a:bodyPr>
          <a:lstStyle/>
          <a:p>
            <a:pPr marL="12700" marR="5080" lvl="0" indent="0" algn="l" rtl="0">
              <a:lnSpc>
                <a:spcPct val="107500"/>
              </a:lnSpc>
              <a:spcBef>
                <a:spcPts val="0"/>
              </a:spcBef>
              <a:spcAft>
                <a:spcPts val="0"/>
              </a:spcAft>
              <a:buSzPts val="1400"/>
              <a:buNone/>
            </a:pPr>
            <a:r>
              <a:rPr lang="en-US" sz="4000" b="1"/>
              <a:t>Frequently Used On-Line Forms </a:t>
            </a:r>
            <a:endParaRPr sz="4000" b="1"/>
          </a:p>
          <a:p>
            <a:pPr marL="12700" marR="5080" lvl="0" indent="0" algn="l" rtl="0">
              <a:lnSpc>
                <a:spcPct val="107500"/>
              </a:lnSpc>
              <a:spcBef>
                <a:spcPts val="0"/>
              </a:spcBef>
              <a:spcAft>
                <a:spcPts val="0"/>
              </a:spcAft>
              <a:buSzPts val="1400"/>
              <a:buNone/>
            </a:pPr>
            <a:r>
              <a:rPr lang="en-US" sz="4000" b="1"/>
              <a:t>&amp; Documents</a:t>
            </a:r>
            <a:endParaRPr sz="4000" b="1"/>
          </a:p>
        </p:txBody>
      </p:sp>
      <p:sp>
        <p:nvSpPr>
          <p:cNvPr id="280" name="Google Shape;280;p28"/>
          <p:cNvSpPr txBox="1"/>
          <p:nvPr/>
        </p:nvSpPr>
        <p:spPr>
          <a:xfrm>
            <a:off x="1363125" y="1761866"/>
            <a:ext cx="9291000" cy="6801000"/>
          </a:xfrm>
          <a:prstGeom prst="rect">
            <a:avLst/>
          </a:prstGeom>
          <a:noFill/>
          <a:ln>
            <a:noFill/>
          </a:ln>
        </p:spPr>
        <p:txBody>
          <a:bodyPr spcFirstLastPara="1" wrap="square" lIns="0" tIns="22850" rIns="0" bIns="0" anchor="t" anchorCtr="0">
            <a:spAutoFit/>
          </a:bodyPr>
          <a:lstStyle/>
          <a:p>
            <a:pPr marL="457200" marR="0" lvl="0" indent="-333375" algn="l" rtl="0">
              <a:lnSpc>
                <a:spcPct val="115000"/>
              </a:lnSpc>
              <a:spcBef>
                <a:spcPts val="0"/>
              </a:spcBef>
              <a:spcAft>
                <a:spcPts val="0"/>
              </a:spcAft>
              <a:buClr>
                <a:srgbClr val="225475"/>
              </a:buClr>
              <a:buSzPts val="1650"/>
              <a:buFont typeface="Times New Roman"/>
              <a:buChar char="❏"/>
            </a:pPr>
            <a:r>
              <a:rPr lang="en-US" sz="1650" b="0" i="0" u="sng" strike="noStrike" cap="none">
                <a:solidFill>
                  <a:srgbClr val="225475"/>
                </a:solidFill>
                <a:highlight>
                  <a:srgbClr val="FFFFFF"/>
                </a:highlight>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Student Reimbursement Do's &amp; Don'ts</a:t>
            </a:r>
            <a:endParaRPr sz="1650" b="0" i="0" u="sng" strike="noStrike" cap="none">
              <a:solidFill>
                <a:srgbClr val="225475"/>
              </a:solidFill>
              <a:highlight>
                <a:srgbClr val="FFFFFF"/>
              </a:highlight>
              <a:latin typeface="Times New Roman"/>
              <a:ea typeface="Times New Roman"/>
              <a:cs typeface="Times New Roman"/>
              <a:sym typeface="Times New Roman"/>
            </a:endParaRPr>
          </a:p>
          <a:p>
            <a:pPr marL="457200" marR="0" lvl="0" indent="-333375" algn="l" rtl="0">
              <a:lnSpc>
                <a:spcPct val="115000"/>
              </a:lnSpc>
              <a:spcBef>
                <a:spcPts val="0"/>
              </a:spcBef>
              <a:spcAft>
                <a:spcPts val="0"/>
              </a:spcAft>
              <a:buClr>
                <a:srgbClr val="225475"/>
              </a:buClr>
              <a:buSzPts val="1650"/>
              <a:buFont typeface="Times New Roman"/>
              <a:buChar char="❏"/>
            </a:pPr>
            <a:r>
              <a:rPr lang="en-US" sz="1650" b="0" i="0" u="sng" strike="noStrike" cap="none">
                <a:solidFill>
                  <a:srgbClr val="225475"/>
                </a:solidFill>
                <a:highlight>
                  <a:srgbClr val="FFFFFF"/>
                </a:highlight>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Tax Exempt Letter for NJ Purchases</a:t>
            </a:r>
            <a:endParaRPr sz="1650" b="0" i="0" u="sng" strike="noStrike" cap="none">
              <a:solidFill>
                <a:srgbClr val="225475"/>
              </a:solidFill>
              <a:highlight>
                <a:srgbClr val="FFFFFF"/>
              </a:highlight>
              <a:latin typeface="Times New Roman"/>
              <a:ea typeface="Times New Roman"/>
              <a:cs typeface="Times New Roman"/>
              <a:sym typeface="Times New Roman"/>
            </a:endParaRPr>
          </a:p>
          <a:p>
            <a:pPr marL="457200" marR="0" lvl="0" indent="-333375" algn="l" rtl="0">
              <a:lnSpc>
                <a:spcPct val="115000"/>
              </a:lnSpc>
              <a:spcBef>
                <a:spcPts val="0"/>
              </a:spcBef>
              <a:spcAft>
                <a:spcPts val="0"/>
              </a:spcAft>
              <a:buClr>
                <a:srgbClr val="225475"/>
              </a:buClr>
              <a:buSzPts val="1650"/>
              <a:buFont typeface="Times New Roman"/>
              <a:buChar char="❏"/>
            </a:pPr>
            <a:r>
              <a:rPr lang="en-US" sz="1650" b="0" i="0" u="sng" strike="noStrike" cap="none">
                <a:solidFill>
                  <a:srgbClr val="225475"/>
                </a:solidFill>
                <a:highlight>
                  <a:srgbClr val="FFFFFF"/>
                </a:highlight>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How the Student Reimbursement Policy Works</a:t>
            </a:r>
            <a:endParaRPr sz="1650" b="0" i="0" u="sng" strike="noStrike" cap="none">
              <a:solidFill>
                <a:srgbClr val="225475"/>
              </a:solidFill>
              <a:highlight>
                <a:srgbClr val="FFFFFF"/>
              </a:highlight>
              <a:latin typeface="Times New Roman"/>
              <a:ea typeface="Times New Roman"/>
              <a:cs typeface="Times New Roman"/>
              <a:sym typeface="Times New Roman"/>
            </a:endParaRPr>
          </a:p>
          <a:p>
            <a:pPr marL="457200" marR="0" lvl="0" indent="-333375" algn="l" rtl="0">
              <a:lnSpc>
                <a:spcPct val="115000"/>
              </a:lnSpc>
              <a:spcBef>
                <a:spcPts val="0"/>
              </a:spcBef>
              <a:spcAft>
                <a:spcPts val="0"/>
              </a:spcAft>
              <a:buClr>
                <a:srgbClr val="225475"/>
              </a:buClr>
              <a:buSzPts val="1650"/>
              <a:buFont typeface="Times New Roman"/>
              <a:buChar char="❏"/>
            </a:pPr>
            <a:r>
              <a:rPr lang="en-US" sz="1650" b="0" i="0" u="sng" strike="noStrike" cap="none">
                <a:solidFill>
                  <a:srgbClr val="225475"/>
                </a:solidFill>
                <a:highlight>
                  <a:srgbClr val="FFFFFF"/>
                </a:highlight>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Student Reimbursement Policy</a:t>
            </a:r>
            <a:endParaRPr sz="1650" b="0" i="0" u="sng" strike="noStrike" cap="none">
              <a:solidFill>
                <a:srgbClr val="225475"/>
              </a:solidFill>
              <a:highlight>
                <a:srgbClr val="FFFFFF"/>
              </a:highlight>
              <a:latin typeface="Times New Roman"/>
              <a:ea typeface="Times New Roman"/>
              <a:cs typeface="Times New Roman"/>
              <a:sym typeface="Times New Roman"/>
            </a:endParaRPr>
          </a:p>
          <a:p>
            <a:pPr marL="457200" marR="0" lvl="0" indent="-333375" algn="l" rtl="0">
              <a:lnSpc>
                <a:spcPct val="115000"/>
              </a:lnSpc>
              <a:spcBef>
                <a:spcPts val="0"/>
              </a:spcBef>
              <a:spcAft>
                <a:spcPts val="0"/>
              </a:spcAft>
              <a:buClr>
                <a:srgbClr val="225475"/>
              </a:buClr>
              <a:buSzPts val="1650"/>
              <a:buFont typeface="Times New Roman"/>
              <a:buChar char="❏"/>
            </a:pPr>
            <a:r>
              <a:rPr lang="en-US" sz="1650" b="0" i="0" u="sng" strike="noStrike" cap="none">
                <a:solidFill>
                  <a:srgbClr val="225475"/>
                </a:solidFill>
                <a:highlight>
                  <a:srgbClr val="FFFFFF"/>
                </a:highlight>
                <a:latin typeface="Times New Roman"/>
                <a:ea typeface="Times New Roman"/>
                <a:cs typeface="Times New Roman"/>
                <a:sym typeface="Times New Roman"/>
                <a:hlinkClick r:id="rId7">
                  <a:extLst>
                    <a:ext uri="{A12FA001-AC4F-418D-AE19-62706E023703}">
                      <ahyp:hlinkClr xmlns:ahyp="http://schemas.microsoft.com/office/drawing/2018/hyperlinkcolor" val="tx"/>
                    </a:ext>
                  </a:extLst>
                </a:hlinkClick>
              </a:rPr>
              <a:t>Student Reimbursement Request Form</a:t>
            </a:r>
            <a:endParaRPr sz="1650" b="0" i="0" u="sng" strike="noStrike" cap="none">
              <a:solidFill>
                <a:srgbClr val="225475"/>
              </a:solidFill>
              <a:highlight>
                <a:srgbClr val="FFFFFF"/>
              </a:highlight>
              <a:latin typeface="Times New Roman"/>
              <a:ea typeface="Times New Roman"/>
              <a:cs typeface="Times New Roman"/>
              <a:sym typeface="Times New Roman"/>
            </a:endParaRPr>
          </a:p>
          <a:p>
            <a:pPr marL="457200" marR="0" lvl="0" indent="-333375" algn="l" rtl="0">
              <a:lnSpc>
                <a:spcPct val="115000"/>
              </a:lnSpc>
              <a:spcBef>
                <a:spcPts val="0"/>
              </a:spcBef>
              <a:spcAft>
                <a:spcPts val="0"/>
              </a:spcAft>
              <a:buClr>
                <a:srgbClr val="225475"/>
              </a:buClr>
              <a:buSzPts val="1650"/>
              <a:buFont typeface="Times New Roman"/>
              <a:buChar char="❏"/>
            </a:pPr>
            <a:r>
              <a:rPr lang="en-US" sz="1650" b="0" i="0" u="sng" strike="noStrike" cap="none">
                <a:solidFill>
                  <a:srgbClr val="225475"/>
                </a:solidFill>
                <a:highlight>
                  <a:srgbClr val="FFFFFF"/>
                </a:highlight>
                <a:latin typeface="Times New Roman"/>
                <a:ea typeface="Times New Roman"/>
                <a:cs typeface="Times New Roman"/>
                <a:sym typeface="Times New Roman"/>
                <a:hlinkClick r:id="rId8">
                  <a:extLst>
                    <a:ext uri="{A12FA001-AC4F-418D-AE19-62706E023703}">
                      <ahyp:hlinkClr xmlns:ahyp="http://schemas.microsoft.com/office/drawing/2018/hyperlinkcolor" val="tx"/>
                    </a:ext>
                  </a:extLst>
                </a:hlinkClick>
              </a:rPr>
              <a:t>Student Day Travel Expense Form</a:t>
            </a:r>
            <a:endParaRPr sz="1650" b="0" i="0" u="sng" strike="noStrike" cap="none">
              <a:solidFill>
                <a:srgbClr val="225475"/>
              </a:solidFill>
              <a:highlight>
                <a:srgbClr val="FFFFFF"/>
              </a:highlight>
              <a:latin typeface="Times New Roman"/>
              <a:ea typeface="Times New Roman"/>
              <a:cs typeface="Times New Roman"/>
              <a:sym typeface="Times New Roman"/>
            </a:endParaRPr>
          </a:p>
          <a:p>
            <a:pPr marL="457200" marR="0" lvl="0" indent="-333375" algn="l" rtl="0">
              <a:lnSpc>
                <a:spcPct val="115000"/>
              </a:lnSpc>
              <a:spcBef>
                <a:spcPts val="0"/>
              </a:spcBef>
              <a:spcAft>
                <a:spcPts val="0"/>
              </a:spcAft>
              <a:buClr>
                <a:srgbClr val="225475"/>
              </a:buClr>
              <a:buSzPts val="1650"/>
              <a:buFont typeface="Times New Roman"/>
              <a:buChar char="❏"/>
            </a:pPr>
            <a:r>
              <a:rPr lang="en-US" sz="1650" b="0" i="0" u="sng" strike="noStrike" cap="none">
                <a:solidFill>
                  <a:srgbClr val="225475"/>
                </a:solidFill>
                <a:highlight>
                  <a:srgbClr val="FFFFFF"/>
                </a:highlight>
                <a:latin typeface="Times New Roman"/>
                <a:ea typeface="Times New Roman"/>
                <a:cs typeface="Times New Roman"/>
                <a:sym typeface="Times New Roman"/>
                <a:hlinkClick r:id="rId9">
                  <a:extLst>
                    <a:ext uri="{A12FA001-AC4F-418D-AE19-62706E023703}">
                      <ahyp:hlinkClr xmlns:ahyp="http://schemas.microsoft.com/office/drawing/2018/hyperlinkcolor" val="tx"/>
                    </a:ext>
                  </a:extLst>
                </a:hlinkClick>
              </a:rPr>
              <a:t>Student Travel Request Instructions</a:t>
            </a:r>
            <a:endParaRPr sz="1650" b="0" i="0" u="sng" strike="noStrike" cap="none">
              <a:solidFill>
                <a:srgbClr val="225475"/>
              </a:solidFill>
              <a:highlight>
                <a:srgbClr val="FFFFFF"/>
              </a:highlight>
              <a:latin typeface="Times New Roman"/>
              <a:ea typeface="Times New Roman"/>
              <a:cs typeface="Times New Roman"/>
              <a:sym typeface="Times New Roman"/>
            </a:endParaRPr>
          </a:p>
          <a:p>
            <a:pPr marL="457200" marR="0" lvl="0" indent="-333375" algn="l" rtl="0">
              <a:lnSpc>
                <a:spcPct val="115000"/>
              </a:lnSpc>
              <a:spcBef>
                <a:spcPts val="0"/>
              </a:spcBef>
              <a:spcAft>
                <a:spcPts val="0"/>
              </a:spcAft>
              <a:buClr>
                <a:srgbClr val="225475"/>
              </a:buClr>
              <a:buSzPts val="1650"/>
              <a:buFont typeface="Times New Roman"/>
              <a:buChar char="❏"/>
            </a:pPr>
            <a:r>
              <a:rPr lang="en-US" sz="1650" b="0" i="0" u="sng" strike="noStrike" cap="none">
                <a:solidFill>
                  <a:srgbClr val="225475"/>
                </a:solidFill>
                <a:highlight>
                  <a:srgbClr val="FFFFFF"/>
                </a:highlight>
                <a:latin typeface="Times New Roman"/>
                <a:ea typeface="Times New Roman"/>
                <a:cs typeface="Times New Roman"/>
                <a:sym typeface="Times New Roman"/>
                <a:hlinkClick r:id="rId10">
                  <a:extLst>
                    <a:ext uri="{A12FA001-AC4F-418D-AE19-62706E023703}">
                      <ahyp:hlinkClr xmlns:ahyp="http://schemas.microsoft.com/office/drawing/2018/hyperlinkcolor" val="tx"/>
                    </a:ext>
                  </a:extLst>
                </a:hlinkClick>
              </a:rPr>
              <a:t>Student Travel Request Form</a:t>
            </a:r>
            <a:endParaRPr sz="1650" b="0" i="0" u="sng" strike="noStrike" cap="none">
              <a:solidFill>
                <a:srgbClr val="225475"/>
              </a:solidFill>
              <a:highlight>
                <a:srgbClr val="FFFFFF"/>
              </a:highlight>
              <a:latin typeface="Times New Roman"/>
              <a:ea typeface="Times New Roman"/>
              <a:cs typeface="Times New Roman"/>
              <a:sym typeface="Times New Roman"/>
            </a:endParaRPr>
          </a:p>
          <a:p>
            <a:pPr marL="457200" marR="0" lvl="0" indent="-333375" algn="l" rtl="0">
              <a:lnSpc>
                <a:spcPct val="115000"/>
              </a:lnSpc>
              <a:spcBef>
                <a:spcPts val="0"/>
              </a:spcBef>
              <a:spcAft>
                <a:spcPts val="0"/>
              </a:spcAft>
              <a:buClr>
                <a:srgbClr val="225475"/>
              </a:buClr>
              <a:buSzPts val="1650"/>
              <a:buFont typeface="Times New Roman"/>
              <a:buChar char="❏"/>
            </a:pPr>
            <a:r>
              <a:rPr lang="en-US" sz="1650" b="0" i="0" u="sng" strike="noStrike" cap="none">
                <a:solidFill>
                  <a:srgbClr val="225475"/>
                </a:solidFill>
                <a:highlight>
                  <a:srgbClr val="FFFFFF"/>
                </a:highlight>
                <a:latin typeface="Times New Roman"/>
                <a:ea typeface="Times New Roman"/>
                <a:cs typeface="Times New Roman"/>
                <a:sym typeface="Times New Roman"/>
                <a:hlinkClick r:id="rId11">
                  <a:extLst>
                    <a:ext uri="{A12FA001-AC4F-418D-AE19-62706E023703}">
                      <ahyp:hlinkClr xmlns:ahyp="http://schemas.microsoft.com/office/drawing/2018/hyperlinkcolor" val="tx"/>
                    </a:ext>
                  </a:extLst>
                </a:hlinkClick>
              </a:rPr>
              <a:t>Student Travel Waiver Form</a:t>
            </a:r>
            <a:endParaRPr sz="1650" b="0" i="0" u="sng" strike="noStrike" cap="none">
              <a:solidFill>
                <a:srgbClr val="225475"/>
              </a:solidFill>
              <a:highlight>
                <a:srgbClr val="FFFFFF"/>
              </a:highlight>
              <a:latin typeface="Times New Roman"/>
              <a:ea typeface="Times New Roman"/>
              <a:cs typeface="Times New Roman"/>
              <a:sym typeface="Times New Roman"/>
            </a:endParaRPr>
          </a:p>
          <a:p>
            <a:pPr marL="457200" marR="0" lvl="0" indent="-333375" algn="l" rtl="0">
              <a:lnSpc>
                <a:spcPct val="115000"/>
              </a:lnSpc>
              <a:spcBef>
                <a:spcPts val="0"/>
              </a:spcBef>
              <a:spcAft>
                <a:spcPts val="0"/>
              </a:spcAft>
              <a:buClr>
                <a:srgbClr val="225475"/>
              </a:buClr>
              <a:buSzPts val="1650"/>
              <a:buFont typeface="Times New Roman"/>
              <a:buChar char="❏"/>
            </a:pPr>
            <a:r>
              <a:rPr lang="en-US" sz="1650" b="0" i="0" u="sng" strike="noStrike" cap="none">
                <a:solidFill>
                  <a:srgbClr val="225475"/>
                </a:solidFill>
                <a:highlight>
                  <a:srgbClr val="FFFFFF"/>
                </a:highlight>
                <a:latin typeface="Times New Roman"/>
                <a:ea typeface="Times New Roman"/>
                <a:cs typeface="Times New Roman"/>
                <a:sym typeface="Times New Roman"/>
                <a:hlinkClick r:id="rId12">
                  <a:extLst>
                    <a:ext uri="{A12FA001-AC4F-418D-AE19-62706E023703}">
                      <ahyp:hlinkClr xmlns:ahyp="http://schemas.microsoft.com/office/drawing/2018/hyperlinkcolor" val="tx"/>
                    </a:ext>
                  </a:extLst>
                </a:hlinkClick>
              </a:rPr>
              <a:t>Student Travel Expense Form</a:t>
            </a:r>
            <a:endParaRPr sz="1650" u="sng">
              <a:solidFill>
                <a:srgbClr val="225475"/>
              </a:solidFill>
              <a:highlight>
                <a:srgbClr val="FFFFFF"/>
              </a:highlight>
              <a:latin typeface="Times New Roman"/>
              <a:ea typeface="Times New Roman"/>
              <a:cs typeface="Times New Roman"/>
              <a:sym typeface="Times New Roman"/>
            </a:endParaRPr>
          </a:p>
          <a:p>
            <a:pPr marL="457200" marR="0" lvl="0" indent="-333375" algn="l" rtl="0">
              <a:lnSpc>
                <a:spcPct val="115000"/>
              </a:lnSpc>
              <a:spcBef>
                <a:spcPts val="0"/>
              </a:spcBef>
              <a:spcAft>
                <a:spcPts val="0"/>
              </a:spcAft>
              <a:buClr>
                <a:srgbClr val="225475"/>
              </a:buClr>
              <a:buSzPts val="1650"/>
              <a:buFont typeface="Times New Roman"/>
              <a:buChar char="❏"/>
            </a:pPr>
            <a:r>
              <a:rPr lang="en-US" sz="1650" u="sng">
                <a:solidFill>
                  <a:srgbClr val="225475"/>
                </a:solidFill>
                <a:highlight>
                  <a:srgbClr val="FFFFFF"/>
                </a:highlight>
                <a:latin typeface="Times New Roman"/>
                <a:ea typeface="Times New Roman"/>
                <a:cs typeface="Times New Roman"/>
                <a:sym typeface="Times New Roman"/>
                <a:hlinkClick r:id="rId13">
                  <a:extLst>
                    <a:ext uri="{A12FA001-AC4F-418D-AE19-62706E023703}">
                      <ahyp:hlinkClr xmlns:ahyp="http://schemas.microsoft.com/office/drawing/2018/hyperlinkcolor" val="tx"/>
                    </a:ext>
                  </a:extLst>
                </a:hlinkClick>
              </a:rPr>
              <a:t>International Travel Request Form</a:t>
            </a:r>
            <a:endParaRPr sz="1650" u="sng">
              <a:solidFill>
                <a:srgbClr val="225475"/>
              </a:solidFill>
              <a:highlight>
                <a:srgbClr val="FFFFFF"/>
              </a:highlight>
              <a:latin typeface="Times New Roman"/>
              <a:ea typeface="Times New Roman"/>
              <a:cs typeface="Times New Roman"/>
              <a:sym typeface="Times New Roman"/>
            </a:endParaRPr>
          </a:p>
          <a:p>
            <a:pPr marL="457200" marR="0" lvl="0" indent="-333375" algn="l" rtl="0">
              <a:lnSpc>
                <a:spcPct val="115000"/>
              </a:lnSpc>
              <a:spcBef>
                <a:spcPts val="0"/>
              </a:spcBef>
              <a:spcAft>
                <a:spcPts val="0"/>
              </a:spcAft>
              <a:buClr>
                <a:srgbClr val="225475"/>
              </a:buClr>
              <a:buSzPts val="1650"/>
              <a:buFont typeface="Times New Roman"/>
              <a:buChar char="❏"/>
            </a:pPr>
            <a:r>
              <a:rPr lang="en-US" sz="1650" b="0" i="0" u="sng" strike="noStrike" cap="none">
                <a:solidFill>
                  <a:srgbClr val="225475"/>
                </a:solidFill>
                <a:highlight>
                  <a:srgbClr val="FFFFFF"/>
                </a:highlight>
                <a:latin typeface="Times New Roman"/>
                <a:ea typeface="Times New Roman"/>
                <a:cs typeface="Times New Roman"/>
                <a:sym typeface="Times New Roman"/>
                <a:hlinkClick r:id="rId14">
                  <a:extLst>
                    <a:ext uri="{A12FA001-AC4F-418D-AE19-62706E023703}">
                      <ahyp:hlinkClr xmlns:ahyp="http://schemas.microsoft.com/office/drawing/2018/hyperlinkcolor" val="tx"/>
                    </a:ext>
                  </a:extLst>
                </a:hlinkClick>
              </a:rPr>
              <a:t>SGA Funding Requests (Conference</a:t>
            </a:r>
            <a:r>
              <a:rPr lang="en-US" sz="1650" u="sng">
                <a:solidFill>
                  <a:srgbClr val="225475"/>
                </a:solidFill>
                <a:highlight>
                  <a:srgbClr val="FFFFFF"/>
                </a:highlight>
                <a:latin typeface="Times New Roman"/>
                <a:ea typeface="Times New Roman"/>
                <a:cs typeface="Times New Roman"/>
                <a:sym typeface="Times New Roman"/>
                <a:hlinkClick r:id="rId14">
                  <a:extLst>
                    <a:ext uri="{A12FA001-AC4F-418D-AE19-62706E023703}">
                      <ahyp:hlinkClr xmlns:ahyp="http://schemas.microsoft.com/office/drawing/2018/hyperlinkcolor" val="tx"/>
                    </a:ext>
                  </a:extLst>
                </a:hlinkClick>
              </a:rPr>
              <a:t>, </a:t>
            </a:r>
            <a:r>
              <a:rPr lang="en-US" sz="1650" b="0" i="0" u="sng" strike="noStrike" cap="none">
                <a:solidFill>
                  <a:srgbClr val="225475"/>
                </a:solidFill>
                <a:highlight>
                  <a:srgbClr val="FFFFFF"/>
                </a:highlight>
                <a:latin typeface="Times New Roman"/>
                <a:ea typeface="Times New Roman"/>
                <a:cs typeface="Times New Roman"/>
                <a:sym typeface="Times New Roman"/>
                <a:hlinkClick r:id="rId14">
                  <a:extLst>
                    <a:ext uri="{A12FA001-AC4F-418D-AE19-62706E023703}">
                      <ahyp:hlinkClr xmlns:ahyp="http://schemas.microsoft.com/office/drawing/2018/hyperlinkcolor" val="tx"/>
                    </a:ext>
                  </a:extLst>
                </a:hlinkClick>
              </a:rPr>
              <a:t>Travel</a:t>
            </a:r>
            <a:r>
              <a:rPr lang="en-US" sz="1650" u="sng">
                <a:solidFill>
                  <a:srgbClr val="225475"/>
                </a:solidFill>
                <a:highlight>
                  <a:srgbClr val="FFFFFF"/>
                </a:highlight>
                <a:latin typeface="Times New Roman"/>
                <a:ea typeface="Times New Roman"/>
                <a:cs typeface="Times New Roman"/>
                <a:sym typeface="Times New Roman"/>
                <a:hlinkClick r:id="rId14">
                  <a:extLst>
                    <a:ext uri="{A12FA001-AC4F-418D-AE19-62706E023703}">
                      <ahyp:hlinkClr xmlns:ahyp="http://schemas.microsoft.com/office/drawing/2018/hyperlinkcolor" val="tx"/>
                    </a:ext>
                  </a:extLst>
                </a:hlinkClick>
              </a:rPr>
              <a:t>, Publication Fees, Etc.</a:t>
            </a:r>
            <a:r>
              <a:rPr lang="en-US" sz="1650" b="0" i="0" u="sng" strike="noStrike" cap="none">
                <a:solidFill>
                  <a:srgbClr val="225475"/>
                </a:solidFill>
                <a:highlight>
                  <a:srgbClr val="FFFFFF"/>
                </a:highlight>
                <a:latin typeface="Times New Roman"/>
                <a:ea typeface="Times New Roman"/>
                <a:cs typeface="Times New Roman"/>
                <a:sym typeface="Times New Roman"/>
                <a:hlinkClick r:id="rId14">
                  <a:extLst>
                    <a:ext uri="{A12FA001-AC4F-418D-AE19-62706E023703}">
                      <ahyp:hlinkClr xmlns:ahyp="http://schemas.microsoft.com/office/drawing/2018/hyperlinkcolor" val="tx"/>
                    </a:ext>
                  </a:extLst>
                </a:hlinkClick>
              </a:rPr>
              <a:t>)</a:t>
            </a:r>
            <a:endParaRPr sz="1650" b="0" i="0" u="sng" strike="noStrike" cap="none">
              <a:solidFill>
                <a:srgbClr val="225475"/>
              </a:solidFill>
              <a:highlight>
                <a:srgbClr val="FFFFFF"/>
              </a:highlight>
              <a:latin typeface="Times New Roman"/>
              <a:ea typeface="Times New Roman"/>
              <a:cs typeface="Times New Roman"/>
              <a:sym typeface="Times New Roman"/>
            </a:endParaRPr>
          </a:p>
          <a:p>
            <a:pPr marL="457200" marR="0" lvl="0" indent="-333375" algn="l" rtl="0">
              <a:lnSpc>
                <a:spcPct val="115000"/>
              </a:lnSpc>
              <a:spcBef>
                <a:spcPts val="0"/>
              </a:spcBef>
              <a:spcAft>
                <a:spcPts val="0"/>
              </a:spcAft>
              <a:buClr>
                <a:srgbClr val="225475"/>
              </a:buClr>
              <a:buSzPts val="1650"/>
              <a:buFont typeface="Times New Roman"/>
              <a:buChar char="❏"/>
            </a:pPr>
            <a:r>
              <a:rPr lang="en-US" sz="1650" b="0" i="0" u="sng" strike="noStrike" cap="none">
                <a:solidFill>
                  <a:srgbClr val="225475"/>
                </a:solidFill>
                <a:highlight>
                  <a:srgbClr val="FFFFFF"/>
                </a:highlight>
                <a:latin typeface="Times New Roman"/>
                <a:ea typeface="Times New Roman"/>
                <a:cs typeface="Times New Roman"/>
                <a:sym typeface="Times New Roman"/>
                <a:hlinkClick r:id="rId15">
                  <a:extLst>
                    <a:ext uri="{A12FA001-AC4F-418D-AE19-62706E023703}">
                      <ahyp:hlinkClr xmlns:ahyp="http://schemas.microsoft.com/office/drawing/2018/hyperlinkcolor" val="tx"/>
                    </a:ext>
                  </a:extLst>
                </a:hlinkClick>
              </a:rPr>
              <a:t>SGA Special Projects Funding Requests</a:t>
            </a:r>
            <a:endParaRPr sz="1650" b="0" i="0" u="sng" strike="noStrike" cap="none">
              <a:solidFill>
                <a:srgbClr val="225475"/>
              </a:solidFill>
              <a:highlight>
                <a:srgbClr val="FFFFFF"/>
              </a:highlight>
              <a:latin typeface="Times New Roman"/>
              <a:ea typeface="Times New Roman"/>
              <a:cs typeface="Times New Roman"/>
              <a:sym typeface="Times New Roman"/>
            </a:endParaRPr>
          </a:p>
          <a:p>
            <a:pPr marL="457200" marR="0" lvl="0" indent="-333375" algn="l" rtl="0">
              <a:lnSpc>
                <a:spcPct val="115000"/>
              </a:lnSpc>
              <a:spcBef>
                <a:spcPts val="0"/>
              </a:spcBef>
              <a:spcAft>
                <a:spcPts val="0"/>
              </a:spcAft>
              <a:buClr>
                <a:srgbClr val="225475"/>
              </a:buClr>
              <a:buSzPts val="1650"/>
              <a:buFont typeface="Times New Roman"/>
              <a:buChar char="❏"/>
            </a:pPr>
            <a:r>
              <a:rPr lang="en-US" sz="1650" b="0" i="0" u="sng" strike="noStrike" cap="none">
                <a:solidFill>
                  <a:srgbClr val="225475"/>
                </a:solidFill>
                <a:highlight>
                  <a:srgbClr val="FFFFFF"/>
                </a:highlight>
                <a:latin typeface="Times New Roman"/>
                <a:ea typeface="Times New Roman"/>
                <a:cs typeface="Times New Roman"/>
                <a:sym typeface="Times New Roman"/>
                <a:hlinkClick r:id="rId16">
                  <a:extLst>
                    <a:ext uri="{A12FA001-AC4F-418D-AE19-62706E023703}">
                      <ahyp:hlinkClr xmlns:ahyp="http://schemas.microsoft.com/office/drawing/2018/hyperlinkcolor" val="tx"/>
                    </a:ext>
                  </a:extLst>
                </a:hlinkClick>
              </a:rPr>
              <a:t>SGA Educational Lecture Grant Applications</a:t>
            </a:r>
            <a:endParaRPr sz="1650" b="0" i="0" u="sng" strike="noStrike" cap="none">
              <a:solidFill>
                <a:srgbClr val="225475"/>
              </a:solidFill>
              <a:highlight>
                <a:srgbClr val="FFFFFF"/>
              </a:highlight>
              <a:latin typeface="Times New Roman"/>
              <a:ea typeface="Times New Roman"/>
              <a:cs typeface="Times New Roman"/>
              <a:sym typeface="Times New Roman"/>
            </a:endParaRPr>
          </a:p>
          <a:p>
            <a:pPr marL="457200" marR="0" lvl="0" indent="-333375" algn="l" rtl="0">
              <a:lnSpc>
                <a:spcPct val="115000"/>
              </a:lnSpc>
              <a:spcBef>
                <a:spcPts val="0"/>
              </a:spcBef>
              <a:spcAft>
                <a:spcPts val="0"/>
              </a:spcAft>
              <a:buClr>
                <a:srgbClr val="225475"/>
              </a:buClr>
              <a:buSzPts val="1650"/>
              <a:buFont typeface="Times New Roman"/>
              <a:buChar char="❏"/>
            </a:pPr>
            <a:r>
              <a:rPr lang="en-US" sz="1650" b="0" i="0" u="sng" strike="noStrike" cap="none">
                <a:solidFill>
                  <a:srgbClr val="225475"/>
                </a:solidFill>
                <a:highlight>
                  <a:srgbClr val="FFFFFF"/>
                </a:highlight>
                <a:latin typeface="Times New Roman"/>
                <a:ea typeface="Times New Roman"/>
                <a:cs typeface="Times New Roman"/>
                <a:sym typeface="Times New Roman"/>
                <a:hlinkClick r:id="rId17">
                  <a:extLst>
                    <a:ext uri="{A12FA001-AC4F-418D-AE19-62706E023703}">
                      <ahyp:hlinkClr xmlns:ahyp="http://schemas.microsoft.com/office/drawing/2018/hyperlinkcolor" val="tx"/>
                    </a:ext>
                  </a:extLst>
                </a:hlinkClick>
              </a:rPr>
              <a:t>SGA Alumni Grant Request Form</a:t>
            </a:r>
            <a:endParaRPr sz="1650" b="0" i="0" u="sng" strike="noStrike" cap="none">
              <a:solidFill>
                <a:srgbClr val="225475"/>
              </a:solidFill>
              <a:highlight>
                <a:srgbClr val="FFFFFF"/>
              </a:highlight>
              <a:latin typeface="Times New Roman"/>
              <a:ea typeface="Times New Roman"/>
              <a:cs typeface="Times New Roman"/>
              <a:sym typeface="Times New Roman"/>
            </a:endParaRPr>
          </a:p>
          <a:p>
            <a:pPr marL="457200" marR="0" lvl="0" indent="0" algn="l" rtl="0">
              <a:lnSpc>
                <a:spcPct val="115000"/>
              </a:lnSpc>
              <a:spcBef>
                <a:spcPts val="1200"/>
              </a:spcBef>
              <a:spcAft>
                <a:spcPts val="0"/>
              </a:spcAft>
              <a:buClr>
                <a:srgbClr val="000000"/>
              </a:buClr>
              <a:buSzPts val="1650"/>
              <a:buFont typeface="Arial"/>
              <a:buNone/>
            </a:pPr>
            <a:endParaRPr sz="1650" b="0" i="0" u="sng" strike="noStrike" cap="none">
              <a:solidFill>
                <a:srgbClr val="4A2318"/>
              </a:solidFill>
              <a:highlight>
                <a:srgbClr val="FFFFFF"/>
              </a:highlight>
              <a:latin typeface="Times New Roman"/>
              <a:ea typeface="Times New Roman"/>
              <a:cs typeface="Times New Roman"/>
              <a:sym typeface="Times New Roman"/>
            </a:endParaRPr>
          </a:p>
          <a:p>
            <a:pPr marL="0" marR="0" lvl="0" indent="0" algn="l" rtl="0">
              <a:lnSpc>
                <a:spcPct val="115000"/>
              </a:lnSpc>
              <a:spcBef>
                <a:spcPts val="1200"/>
              </a:spcBef>
              <a:spcAft>
                <a:spcPts val="0"/>
              </a:spcAft>
              <a:buClr>
                <a:srgbClr val="000000"/>
              </a:buClr>
              <a:buSzPts val="1250"/>
              <a:buFont typeface="Arial"/>
              <a:buNone/>
            </a:pPr>
            <a:endParaRPr sz="1250" b="0" i="0" u="sng" strike="noStrike" cap="none">
              <a:solidFill>
                <a:srgbClr val="4A2318"/>
              </a:solidFill>
              <a:highlight>
                <a:srgbClr val="FFFFFF"/>
              </a:highlight>
              <a:latin typeface="Roboto"/>
              <a:ea typeface="Roboto"/>
              <a:cs typeface="Roboto"/>
              <a:sym typeface="Roboto"/>
            </a:endParaRPr>
          </a:p>
          <a:p>
            <a:pPr marL="0" marR="0" lvl="0" indent="0" algn="l" rtl="0">
              <a:lnSpc>
                <a:spcPct val="115000"/>
              </a:lnSpc>
              <a:spcBef>
                <a:spcPts val="1200"/>
              </a:spcBef>
              <a:spcAft>
                <a:spcPts val="0"/>
              </a:spcAft>
              <a:buClr>
                <a:schemeClr val="dk1"/>
              </a:buClr>
              <a:buSzPts val="1100"/>
              <a:buFont typeface="Arial"/>
              <a:buNone/>
            </a:pPr>
            <a:endParaRPr sz="1250" b="0" i="0" u="sng" strike="noStrike" cap="none">
              <a:solidFill>
                <a:srgbClr val="9F331D"/>
              </a:solidFill>
              <a:highlight>
                <a:srgbClr val="FFFFFF"/>
              </a:highlight>
              <a:latin typeface="Roboto"/>
              <a:ea typeface="Roboto"/>
              <a:cs typeface="Roboto"/>
              <a:sym typeface="Roboto"/>
            </a:endParaRPr>
          </a:p>
          <a:p>
            <a:pPr marL="0" marR="0" lvl="0" indent="0" algn="l" rtl="0">
              <a:lnSpc>
                <a:spcPct val="115000"/>
              </a:lnSpc>
              <a:spcBef>
                <a:spcPts val="1200"/>
              </a:spcBef>
              <a:spcAft>
                <a:spcPts val="0"/>
              </a:spcAft>
              <a:buClr>
                <a:schemeClr val="dk1"/>
              </a:buClr>
              <a:buSzPts val="1100"/>
              <a:buFont typeface="Arial"/>
              <a:buNone/>
            </a:pPr>
            <a:r>
              <a:rPr lang="en-US" sz="1250" b="0" i="0" u="none" strike="noStrike" cap="none">
                <a:solidFill>
                  <a:srgbClr val="212529"/>
                </a:solidFill>
                <a:highlight>
                  <a:srgbClr val="FFFFFF"/>
                </a:highlight>
                <a:latin typeface="Roboto"/>
                <a:ea typeface="Roboto"/>
                <a:cs typeface="Roboto"/>
                <a:sym typeface="Roboto"/>
              </a:rPr>
              <a:t> </a:t>
            </a:r>
            <a:endParaRPr sz="1250" b="0" i="0" u="none" strike="noStrike" cap="none">
              <a:solidFill>
                <a:srgbClr val="212529"/>
              </a:solidFill>
              <a:highlight>
                <a:srgbClr val="FFFFFF"/>
              </a:highlight>
              <a:latin typeface="Roboto"/>
              <a:ea typeface="Roboto"/>
              <a:cs typeface="Roboto"/>
              <a:sym typeface="Roboto"/>
            </a:endParaRPr>
          </a:p>
          <a:p>
            <a:pPr marL="36830" marR="5080" lvl="0" indent="0" algn="l" rtl="0">
              <a:lnSpc>
                <a:spcPct val="117857"/>
              </a:lnSpc>
              <a:spcBef>
                <a:spcPts val="120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5"/>
              </a:spcBef>
              <a:spcAft>
                <a:spcPts val="0"/>
              </a:spcAft>
              <a:buClr>
                <a:srgbClr val="000000"/>
              </a:buClr>
              <a:buSzPts val="2000"/>
              <a:buFont typeface="Arial"/>
              <a:buNone/>
            </a:pPr>
            <a:endParaRPr sz="2000" b="0" i="0" u="none" strike="noStrike" cap="none">
              <a:solidFill>
                <a:srgbClr val="4A2318"/>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1527d4a4cc5_6_14"/>
          <p:cNvSpPr txBox="1"/>
          <p:nvPr/>
        </p:nvSpPr>
        <p:spPr>
          <a:xfrm>
            <a:off x="1226165" y="1578486"/>
            <a:ext cx="8705400" cy="2515432"/>
          </a:xfrm>
          <a:prstGeom prst="rect">
            <a:avLst/>
          </a:prstGeom>
          <a:noFill/>
          <a:ln>
            <a:noFill/>
          </a:ln>
        </p:spPr>
        <p:txBody>
          <a:bodyPr spcFirstLastPara="1" wrap="square" lIns="0" tIns="142875" rIns="0" bIns="0" anchor="t" anchorCtr="0">
            <a:spAutoFit/>
          </a:bodyPr>
          <a:lstStyle/>
          <a:p>
            <a:pPr marL="12700" marR="5080" lvl="0" indent="1856103" algn="r" rtl="0">
              <a:lnSpc>
                <a:spcPct val="107222"/>
              </a:lnSpc>
              <a:spcBef>
                <a:spcPts val="0"/>
              </a:spcBef>
              <a:spcAft>
                <a:spcPts val="0"/>
              </a:spcAft>
              <a:buClr>
                <a:srgbClr val="000000"/>
              </a:buClr>
              <a:buSzPts val="7200"/>
              <a:buFont typeface="Arial"/>
              <a:buNone/>
            </a:pPr>
            <a:r>
              <a:rPr lang="en-US" sz="7200" b="1" i="0" u="none" strike="noStrike" cap="none">
                <a:solidFill>
                  <a:srgbClr val="F6A525"/>
                </a:solidFill>
                <a:latin typeface="Arial"/>
                <a:ea typeface="Arial"/>
                <a:cs typeface="Arial"/>
                <a:sym typeface="Arial"/>
              </a:rPr>
              <a:t>Professional   Travel</a:t>
            </a:r>
            <a:endParaRPr sz="7200" b="1" i="0" u="none" strike="noStrike" cap="none">
              <a:solidFill>
                <a:srgbClr val="F6A525"/>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9"/>
          <p:cNvSpPr txBox="1">
            <a:spLocks noGrp="1"/>
          </p:cNvSpPr>
          <p:nvPr>
            <p:ph type="title"/>
          </p:nvPr>
        </p:nvSpPr>
        <p:spPr>
          <a:xfrm>
            <a:off x="1494225" y="358400"/>
            <a:ext cx="8946900" cy="690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1"/>
              <a:t>Travel Forms: An Overview</a:t>
            </a:r>
            <a:endParaRPr b="1"/>
          </a:p>
        </p:txBody>
      </p:sp>
      <p:sp>
        <p:nvSpPr>
          <p:cNvPr id="291" name="Google Shape;291;p29"/>
          <p:cNvSpPr txBox="1">
            <a:spLocks noGrp="1"/>
          </p:cNvSpPr>
          <p:nvPr>
            <p:ph type="body" idx="1"/>
          </p:nvPr>
        </p:nvSpPr>
        <p:spPr>
          <a:xfrm>
            <a:off x="1273500" y="1216900"/>
            <a:ext cx="10131300" cy="5259900"/>
          </a:xfrm>
          <a:prstGeom prst="rect">
            <a:avLst/>
          </a:prstGeom>
          <a:noFill/>
          <a:ln>
            <a:noFill/>
          </a:ln>
        </p:spPr>
        <p:txBody>
          <a:bodyPr spcFirstLastPara="1" wrap="square" lIns="0" tIns="20300" rIns="0" bIns="0" anchor="t" anchorCtr="0">
            <a:spAutoFit/>
          </a:bodyPr>
          <a:lstStyle/>
          <a:p>
            <a:pPr marL="340995" marR="123189" lvl="0" indent="-241300" algn="l" rtl="0">
              <a:lnSpc>
                <a:spcPct val="97100"/>
              </a:lnSpc>
              <a:spcBef>
                <a:spcPts val="0"/>
              </a:spcBef>
              <a:spcAft>
                <a:spcPts val="0"/>
              </a:spcAft>
              <a:buClr>
                <a:srgbClr val="225475"/>
              </a:buClr>
              <a:buSzPts val="2200"/>
              <a:buFont typeface="Arial"/>
              <a:buChar char="•"/>
            </a:pPr>
            <a:r>
              <a:rPr lang="en-US" sz="1900" b="1">
                <a:solidFill>
                  <a:srgbClr val="225475"/>
                </a:solidFill>
                <a:latin typeface="Times New Roman"/>
                <a:ea typeface="Times New Roman"/>
                <a:cs typeface="Times New Roman"/>
                <a:sym typeface="Times New Roman"/>
              </a:rPr>
              <a:t>Pre-Travel: </a:t>
            </a:r>
            <a:r>
              <a:rPr lang="en-US" sz="1900">
                <a:solidFill>
                  <a:srgbClr val="225475"/>
                </a:solidFill>
              </a:rPr>
              <a:t>Students planning to travel for professional development (research, leadership, club-related, medical mission, etc.) must complete and submit the Travel request form and Travel Waiver </a:t>
            </a:r>
            <a:r>
              <a:rPr lang="en-US" sz="1900" b="1" u="sng">
                <a:solidFill>
                  <a:srgbClr val="225475"/>
                </a:solidFill>
              </a:rPr>
              <a:t>14 </a:t>
            </a:r>
            <a:r>
              <a:rPr lang="en-US" sz="1900" b="1" u="sng">
                <a:solidFill>
                  <a:srgbClr val="225475"/>
                </a:solidFill>
                <a:latin typeface="Times New Roman"/>
                <a:ea typeface="Times New Roman"/>
                <a:cs typeface="Times New Roman"/>
                <a:sym typeface="Times New Roman"/>
              </a:rPr>
              <a:t>days prior </a:t>
            </a:r>
            <a:r>
              <a:rPr lang="en-US" sz="1900">
                <a:solidFill>
                  <a:srgbClr val="225475"/>
                </a:solidFill>
              </a:rPr>
              <a:t>to travel – these documents should be submitted to </a:t>
            </a:r>
            <a:r>
              <a:rPr lang="en-US" sz="1900">
                <a:solidFill>
                  <a:srgbClr val="225475"/>
                </a:solidFill>
                <a:latin typeface="Times New Roman"/>
                <a:ea typeface="Times New Roman"/>
                <a:cs typeface="Times New Roman"/>
                <a:sym typeface="Times New Roman"/>
              </a:rPr>
              <a:t>Stephanie</a:t>
            </a:r>
            <a:r>
              <a:rPr lang="en-US" sz="1900">
                <a:solidFill>
                  <a:srgbClr val="225475"/>
                </a:solidFill>
              </a:rPr>
              <a:t> Levin (Office of Student Affairs). </a:t>
            </a:r>
            <a:r>
              <a:rPr lang="en-US" sz="1900" b="1">
                <a:solidFill>
                  <a:srgbClr val="225475"/>
                </a:solidFill>
              </a:rPr>
              <a:t>For example, if your travel is on October 26th, then you would submit your paperwork no later than October 12th. </a:t>
            </a:r>
            <a:endParaRPr sz="1900" b="1">
              <a:solidFill>
                <a:srgbClr val="225475"/>
              </a:solidFill>
            </a:endParaRPr>
          </a:p>
          <a:p>
            <a:pPr marL="340995" marR="5080" lvl="0" indent="-241300" algn="l" rtl="0">
              <a:lnSpc>
                <a:spcPct val="96200"/>
              </a:lnSpc>
              <a:spcBef>
                <a:spcPts val="1235"/>
              </a:spcBef>
              <a:spcAft>
                <a:spcPts val="0"/>
              </a:spcAft>
              <a:buClr>
                <a:srgbClr val="225475"/>
              </a:buClr>
              <a:buSzPts val="2200"/>
              <a:buFont typeface="Arial"/>
              <a:buChar char="•"/>
            </a:pPr>
            <a:r>
              <a:rPr lang="en-US" sz="1900">
                <a:solidFill>
                  <a:srgbClr val="225475"/>
                </a:solidFill>
              </a:rPr>
              <a:t>If a student organization/club is planning to attend any meeting or conference, the club’s president should submit a list of potential attendees to </a:t>
            </a:r>
            <a:r>
              <a:rPr lang="en-US" sz="1900">
                <a:solidFill>
                  <a:srgbClr val="225475"/>
                </a:solidFill>
                <a:latin typeface="Times New Roman"/>
                <a:ea typeface="Times New Roman"/>
                <a:cs typeface="Times New Roman"/>
                <a:sym typeface="Times New Roman"/>
              </a:rPr>
              <a:t>Stephanie</a:t>
            </a:r>
            <a:r>
              <a:rPr lang="en-US" sz="1900">
                <a:solidFill>
                  <a:srgbClr val="225475"/>
                </a:solidFill>
              </a:rPr>
              <a:t> Levin as early as possible. </a:t>
            </a:r>
            <a:r>
              <a:rPr lang="en-US" sz="1900">
                <a:solidFill>
                  <a:srgbClr val="225475"/>
                </a:solidFill>
                <a:latin typeface="Times New Roman"/>
                <a:ea typeface="Times New Roman"/>
                <a:cs typeface="Times New Roman"/>
                <a:sym typeface="Times New Roman"/>
              </a:rPr>
              <a:t>Stephanie</a:t>
            </a:r>
            <a:r>
              <a:rPr lang="en-US" sz="1900">
                <a:solidFill>
                  <a:srgbClr val="225475"/>
                </a:solidFill>
              </a:rPr>
              <a:t> will inform these students of the pre-travel requirements.</a:t>
            </a:r>
            <a:endParaRPr sz="1900">
              <a:solidFill>
                <a:srgbClr val="225475"/>
              </a:solidFill>
            </a:endParaRPr>
          </a:p>
          <a:p>
            <a:pPr marL="340995" marR="184785" lvl="0" indent="-241300" algn="l" rtl="0">
              <a:lnSpc>
                <a:spcPct val="95800"/>
              </a:lnSpc>
              <a:spcBef>
                <a:spcPts val="1250"/>
              </a:spcBef>
              <a:spcAft>
                <a:spcPts val="0"/>
              </a:spcAft>
              <a:buClr>
                <a:srgbClr val="225475"/>
              </a:buClr>
              <a:buSzPts val="2200"/>
              <a:buFont typeface="Arial"/>
              <a:buChar char="•"/>
            </a:pPr>
            <a:r>
              <a:rPr lang="en-US" sz="1900" b="1">
                <a:solidFill>
                  <a:srgbClr val="225475"/>
                </a:solidFill>
                <a:latin typeface="Times New Roman"/>
                <a:ea typeface="Times New Roman"/>
                <a:cs typeface="Times New Roman"/>
                <a:sym typeface="Times New Roman"/>
              </a:rPr>
              <a:t>Post-Travel: </a:t>
            </a:r>
            <a:r>
              <a:rPr lang="en-US" sz="1900">
                <a:solidFill>
                  <a:srgbClr val="225475"/>
                </a:solidFill>
              </a:rPr>
              <a:t>Once travel has been completed, students must submit a Travel Expense form and original receipts to </a:t>
            </a:r>
            <a:r>
              <a:rPr lang="en-US" sz="1900">
                <a:solidFill>
                  <a:srgbClr val="225475"/>
                </a:solidFill>
                <a:latin typeface="Times New Roman"/>
                <a:ea typeface="Times New Roman"/>
                <a:cs typeface="Times New Roman"/>
                <a:sym typeface="Times New Roman"/>
              </a:rPr>
              <a:t>Stephanie</a:t>
            </a:r>
            <a:r>
              <a:rPr lang="en-US" sz="1900">
                <a:solidFill>
                  <a:srgbClr val="225475"/>
                </a:solidFill>
              </a:rPr>
              <a:t> within </a:t>
            </a:r>
            <a:r>
              <a:rPr lang="en-US" sz="1900" b="1" u="sng">
                <a:solidFill>
                  <a:srgbClr val="225475"/>
                </a:solidFill>
              </a:rPr>
              <a:t>10 business days</a:t>
            </a:r>
            <a:r>
              <a:rPr lang="en-US" sz="1900">
                <a:solidFill>
                  <a:srgbClr val="225475"/>
                </a:solidFill>
              </a:rPr>
              <a:t> of travel to receive reimbursement. These forms must be submitted with all information completed including name, address, Rowan ID number, and purpose of trip.  Receipts are required for acceptable expenses to cover your </a:t>
            </a:r>
            <a:r>
              <a:rPr lang="en-US" sz="1900" u="sng">
                <a:solidFill>
                  <a:srgbClr val="225475"/>
                </a:solidFill>
              </a:rPr>
              <a:t>eligible</a:t>
            </a:r>
            <a:r>
              <a:rPr lang="en-US" sz="1900">
                <a:solidFill>
                  <a:srgbClr val="225475"/>
                </a:solidFill>
              </a:rPr>
              <a:t> reimbursement amount (the amount that you have been approved to receive).</a:t>
            </a:r>
            <a:endParaRPr sz="1900">
              <a:solidFill>
                <a:srgbClr val="225475"/>
              </a:solidFill>
              <a:latin typeface="Times New Roman"/>
              <a:ea typeface="Times New Roman"/>
              <a:cs typeface="Times New Roman"/>
              <a:sym typeface="Times New Roman"/>
            </a:endParaRPr>
          </a:p>
          <a:p>
            <a:pPr marL="340995" lvl="0" indent="-241300" algn="l" rtl="0">
              <a:lnSpc>
                <a:spcPct val="100000"/>
              </a:lnSpc>
              <a:spcBef>
                <a:spcPts val="775"/>
              </a:spcBef>
              <a:spcAft>
                <a:spcPts val="0"/>
              </a:spcAft>
              <a:buClr>
                <a:srgbClr val="225475"/>
              </a:buClr>
              <a:buSzPts val="2200"/>
              <a:buFont typeface="Arial"/>
              <a:buChar char="•"/>
            </a:pPr>
            <a:r>
              <a:rPr lang="en-US" sz="1900">
                <a:solidFill>
                  <a:srgbClr val="225475"/>
                </a:solidFill>
                <a:highlight>
                  <a:srgbClr val="FFFF00"/>
                </a:highlight>
              </a:rPr>
              <a:t>Please use </a:t>
            </a:r>
            <a:r>
              <a:rPr lang="en-US" sz="1900" b="1" u="sng">
                <a:solidFill>
                  <a:srgbClr val="225475"/>
                </a:solidFill>
                <a:highlight>
                  <a:srgbClr val="FFFF00"/>
                </a:highlight>
              </a:rPr>
              <a:t>your own credit/debit card </a:t>
            </a:r>
            <a:r>
              <a:rPr lang="en-US" sz="1900">
                <a:solidFill>
                  <a:srgbClr val="225475"/>
                </a:solidFill>
                <a:highlight>
                  <a:srgbClr val="FFFF00"/>
                </a:highlight>
              </a:rPr>
              <a:t>when making purchases for your trip.</a:t>
            </a:r>
            <a:r>
              <a:rPr lang="en-US" sz="1900">
                <a:solidFill>
                  <a:srgbClr val="225475"/>
                </a:solidFill>
              </a:rPr>
              <a:t>  Any expenses that were not paid for with a Rowan-Virtua SOM student credit/debit card will not be accepted! </a:t>
            </a:r>
            <a:endParaRPr sz="1900">
              <a:solidFill>
                <a:srgbClr val="225475"/>
              </a:solidFill>
            </a:endParaRPr>
          </a:p>
          <a:p>
            <a:pPr marL="340995" lvl="0" indent="-222250" algn="l" rtl="0">
              <a:lnSpc>
                <a:spcPct val="100000"/>
              </a:lnSpc>
              <a:spcBef>
                <a:spcPts val="775"/>
              </a:spcBef>
              <a:spcAft>
                <a:spcPts val="0"/>
              </a:spcAft>
              <a:buClr>
                <a:srgbClr val="225475"/>
              </a:buClr>
              <a:buSzPts val="1900"/>
              <a:buChar char="•"/>
            </a:pPr>
            <a:r>
              <a:rPr lang="en-US" sz="1900">
                <a:solidFill>
                  <a:srgbClr val="225475"/>
                </a:solidFill>
              </a:rPr>
              <a:t>Let’s go through the travel process step-by-step!</a:t>
            </a:r>
            <a:endParaRPr sz="1900">
              <a:solidFill>
                <a:srgbClr val="225475"/>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23f149480c8_0_0"/>
          <p:cNvSpPr txBox="1">
            <a:spLocks noGrp="1"/>
          </p:cNvSpPr>
          <p:nvPr>
            <p:ph type="title"/>
          </p:nvPr>
        </p:nvSpPr>
        <p:spPr>
          <a:xfrm>
            <a:off x="1358900" y="660275"/>
            <a:ext cx="10216500" cy="6774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b="1"/>
              <a:t>Step 1: Determine Source of Funding </a:t>
            </a:r>
            <a:endParaRPr b="1"/>
          </a:p>
        </p:txBody>
      </p:sp>
      <p:sp>
        <p:nvSpPr>
          <p:cNvPr id="297" name="Google Shape;297;g23f149480c8_0_0"/>
          <p:cNvSpPr txBox="1">
            <a:spLocks noGrp="1"/>
          </p:cNvSpPr>
          <p:nvPr>
            <p:ph type="body" idx="1"/>
          </p:nvPr>
        </p:nvSpPr>
        <p:spPr>
          <a:xfrm>
            <a:off x="1330650" y="1581888"/>
            <a:ext cx="9530700" cy="1600800"/>
          </a:xfrm>
          <a:prstGeom prst="rect">
            <a:avLst/>
          </a:prstGeom>
        </p:spPr>
        <p:txBody>
          <a:bodyPr spcFirstLastPara="1" wrap="square" lIns="0" tIns="0" rIns="0" bIns="0" anchor="t" anchorCtr="0">
            <a:spAutoFit/>
          </a:bodyPr>
          <a:lstStyle/>
          <a:p>
            <a:pPr marL="457200" lvl="0" indent="-355600" algn="l" rtl="0">
              <a:spcBef>
                <a:spcPts val="0"/>
              </a:spcBef>
              <a:spcAft>
                <a:spcPts val="0"/>
              </a:spcAft>
              <a:buClr>
                <a:srgbClr val="225475"/>
              </a:buClr>
              <a:buSzPts val="2000"/>
              <a:buChar char="●"/>
            </a:pPr>
            <a:r>
              <a:rPr lang="en-US" sz="2600">
                <a:solidFill>
                  <a:srgbClr val="225475"/>
                </a:solidFill>
              </a:rPr>
              <a:t>There are two sources of funding that students can use:</a:t>
            </a:r>
            <a:endParaRPr sz="2600">
              <a:solidFill>
                <a:srgbClr val="225475"/>
              </a:solidFill>
            </a:endParaRPr>
          </a:p>
          <a:p>
            <a:pPr marL="914400" lvl="1" indent="-355600" algn="l" rtl="0">
              <a:spcBef>
                <a:spcPts val="0"/>
              </a:spcBef>
              <a:spcAft>
                <a:spcPts val="0"/>
              </a:spcAft>
              <a:buClr>
                <a:srgbClr val="225475"/>
              </a:buClr>
              <a:buSzPts val="2000"/>
              <a:buFont typeface="Times New Roman"/>
              <a:buChar char="○"/>
            </a:pPr>
            <a:r>
              <a:rPr lang="en-US" sz="2600">
                <a:solidFill>
                  <a:srgbClr val="225475"/>
                </a:solidFill>
                <a:latin typeface="Times New Roman"/>
                <a:ea typeface="Times New Roman"/>
                <a:cs typeface="Times New Roman"/>
                <a:sym typeface="Times New Roman"/>
              </a:rPr>
              <a:t>SGA Funding</a:t>
            </a:r>
            <a:endParaRPr sz="2600">
              <a:solidFill>
                <a:srgbClr val="225475"/>
              </a:solidFill>
              <a:latin typeface="Times New Roman"/>
              <a:ea typeface="Times New Roman"/>
              <a:cs typeface="Times New Roman"/>
              <a:sym typeface="Times New Roman"/>
            </a:endParaRPr>
          </a:p>
          <a:p>
            <a:pPr marL="914400" lvl="1" indent="-355600" algn="l" rtl="0">
              <a:spcBef>
                <a:spcPts val="0"/>
              </a:spcBef>
              <a:spcAft>
                <a:spcPts val="0"/>
              </a:spcAft>
              <a:buClr>
                <a:srgbClr val="225475"/>
              </a:buClr>
              <a:buSzPts val="2000"/>
              <a:buChar char="○"/>
            </a:pPr>
            <a:r>
              <a:rPr lang="en-US" sz="2600">
                <a:solidFill>
                  <a:srgbClr val="225475"/>
                </a:solidFill>
                <a:latin typeface="Times New Roman"/>
                <a:ea typeface="Times New Roman"/>
                <a:cs typeface="Times New Roman"/>
                <a:sym typeface="Times New Roman"/>
              </a:rPr>
              <a:t>Club funding</a:t>
            </a:r>
            <a:r>
              <a:rPr lang="en-US" sz="2600">
                <a:solidFill>
                  <a:srgbClr val="225475"/>
                </a:solidFill>
              </a:rPr>
              <a:t> </a:t>
            </a:r>
            <a:endParaRPr sz="2600">
              <a:solidFill>
                <a:srgbClr val="225475"/>
              </a:solidFill>
            </a:endParaRPr>
          </a:p>
          <a:p>
            <a:pPr marL="457200" lvl="0" indent="-355600" algn="l" rtl="0">
              <a:spcBef>
                <a:spcPts val="0"/>
              </a:spcBef>
              <a:spcAft>
                <a:spcPts val="0"/>
              </a:spcAft>
              <a:buClr>
                <a:srgbClr val="225475"/>
              </a:buClr>
              <a:buSzPts val="2000"/>
              <a:buChar char="●"/>
            </a:pPr>
            <a:r>
              <a:rPr lang="en-US" sz="2600">
                <a:solidFill>
                  <a:srgbClr val="225475"/>
                </a:solidFill>
              </a:rPr>
              <a:t>Sometimes students use both funding sources!</a:t>
            </a:r>
            <a:endParaRPr sz="2600">
              <a:solidFill>
                <a:srgbClr val="225475"/>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23f149480c8_0_7"/>
          <p:cNvSpPr txBox="1">
            <a:spLocks noGrp="1"/>
          </p:cNvSpPr>
          <p:nvPr>
            <p:ph type="title"/>
          </p:nvPr>
        </p:nvSpPr>
        <p:spPr>
          <a:xfrm>
            <a:off x="1358900" y="660272"/>
            <a:ext cx="9474300" cy="6774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b="1"/>
              <a:t>SGA Funding Request Process</a:t>
            </a:r>
            <a:endParaRPr b="1"/>
          </a:p>
        </p:txBody>
      </p:sp>
      <p:sp>
        <p:nvSpPr>
          <p:cNvPr id="303" name="Google Shape;303;g23f149480c8_0_7"/>
          <p:cNvSpPr txBox="1">
            <a:spLocks noGrp="1"/>
          </p:cNvSpPr>
          <p:nvPr>
            <p:ph type="body" idx="1"/>
          </p:nvPr>
        </p:nvSpPr>
        <p:spPr>
          <a:xfrm>
            <a:off x="1358905" y="1452092"/>
            <a:ext cx="9530700" cy="4763100"/>
          </a:xfrm>
          <a:prstGeom prst="rect">
            <a:avLst/>
          </a:prstGeom>
        </p:spPr>
        <p:txBody>
          <a:bodyPr spcFirstLastPara="1" wrap="square" lIns="0" tIns="0" rIns="0" bIns="0" anchor="t" anchorCtr="0">
            <a:spAutoFit/>
          </a:bodyPr>
          <a:lstStyle/>
          <a:p>
            <a:pPr marL="457200" lvl="0" indent="-381000" algn="l" rtl="0">
              <a:lnSpc>
                <a:spcPct val="115000"/>
              </a:lnSpc>
              <a:spcBef>
                <a:spcPts val="0"/>
              </a:spcBef>
              <a:spcAft>
                <a:spcPts val="0"/>
              </a:spcAft>
              <a:buClr>
                <a:srgbClr val="225475"/>
              </a:buClr>
              <a:buSzPts val="2400"/>
              <a:buChar char="●"/>
            </a:pPr>
            <a:r>
              <a:rPr lang="en-US" sz="2700">
                <a:solidFill>
                  <a:srgbClr val="225475"/>
                </a:solidFill>
              </a:rPr>
              <a:t>Email travel funding request form to the SGA President, Treasurer and Secretary. CC Stephanie Levin at </a:t>
            </a:r>
            <a:r>
              <a:rPr lang="en-US" sz="2700" u="sng">
                <a:solidFill>
                  <a:schemeClr val="hlink"/>
                </a:solidFill>
                <a:hlinkClick r:id="rId3"/>
              </a:rPr>
              <a:t>levins@rowan.edu</a:t>
            </a:r>
            <a:r>
              <a:rPr lang="en-US" sz="2700">
                <a:solidFill>
                  <a:srgbClr val="225475"/>
                </a:solidFill>
              </a:rPr>
              <a:t>.</a:t>
            </a:r>
            <a:endParaRPr sz="2700">
              <a:solidFill>
                <a:srgbClr val="225475"/>
              </a:solidFill>
            </a:endParaRPr>
          </a:p>
          <a:p>
            <a:pPr marL="457200" lvl="0" indent="-400050" algn="l" rtl="0">
              <a:lnSpc>
                <a:spcPct val="115000"/>
              </a:lnSpc>
              <a:spcBef>
                <a:spcPts val="0"/>
              </a:spcBef>
              <a:spcAft>
                <a:spcPts val="0"/>
              </a:spcAft>
              <a:buClr>
                <a:srgbClr val="225475"/>
              </a:buClr>
              <a:buSzPts val="2700"/>
              <a:buChar char="●"/>
            </a:pPr>
            <a:r>
              <a:rPr lang="en-US" sz="2700">
                <a:solidFill>
                  <a:srgbClr val="225475"/>
                </a:solidFill>
              </a:rPr>
              <a:t>Submit your travel funding request forms </a:t>
            </a:r>
            <a:r>
              <a:rPr lang="en-US" sz="2700" b="1" u="sng">
                <a:solidFill>
                  <a:srgbClr val="225475"/>
                </a:solidFill>
              </a:rPr>
              <a:t>NO less than 2 weeks before your date of travel.</a:t>
            </a:r>
            <a:endParaRPr sz="2700" b="1" u="sng">
              <a:solidFill>
                <a:srgbClr val="225475"/>
              </a:solidFill>
            </a:endParaRPr>
          </a:p>
          <a:p>
            <a:pPr marL="457200" lvl="0" indent="-400050" algn="l" rtl="0">
              <a:lnSpc>
                <a:spcPct val="115000"/>
              </a:lnSpc>
              <a:spcBef>
                <a:spcPts val="0"/>
              </a:spcBef>
              <a:spcAft>
                <a:spcPts val="0"/>
              </a:spcAft>
              <a:buClr>
                <a:srgbClr val="225475"/>
              </a:buClr>
              <a:buSzPts val="2700"/>
              <a:buChar char="●"/>
            </a:pPr>
            <a:r>
              <a:rPr lang="en-US" sz="2700">
                <a:solidFill>
                  <a:srgbClr val="225475"/>
                </a:solidFill>
              </a:rPr>
              <a:t>If you have submitted your request </a:t>
            </a:r>
            <a:r>
              <a:rPr lang="en-US" sz="2700" b="1">
                <a:solidFill>
                  <a:srgbClr val="225475"/>
                </a:solidFill>
              </a:rPr>
              <a:t>two weeks before your travel,</a:t>
            </a:r>
            <a:r>
              <a:rPr lang="en-US" sz="2700">
                <a:solidFill>
                  <a:srgbClr val="225475"/>
                </a:solidFill>
              </a:rPr>
              <a:t> then SGA will allow you to present at the upcoming SGA meeting. </a:t>
            </a:r>
            <a:r>
              <a:rPr lang="en-US" sz="2700" b="1">
                <a:solidFill>
                  <a:srgbClr val="225475"/>
                </a:solidFill>
              </a:rPr>
              <a:t>This may depend upon when the next SGA meeting occurs. </a:t>
            </a:r>
            <a:r>
              <a:rPr lang="en-US" sz="2700">
                <a:solidFill>
                  <a:srgbClr val="225475"/>
                </a:solidFill>
              </a:rPr>
              <a:t> </a:t>
            </a:r>
            <a:endParaRPr sz="2700">
              <a:solidFill>
                <a:srgbClr val="225475"/>
              </a:solidFill>
            </a:endParaRPr>
          </a:p>
          <a:p>
            <a:pPr marL="0" lvl="0" indent="0" algn="l" rtl="0">
              <a:spcBef>
                <a:spcPts val="1200"/>
              </a:spcBef>
              <a:spcAft>
                <a:spcPts val="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23f149480c8_0_13"/>
          <p:cNvSpPr txBox="1">
            <a:spLocks noGrp="1"/>
          </p:cNvSpPr>
          <p:nvPr>
            <p:ph type="title"/>
          </p:nvPr>
        </p:nvSpPr>
        <p:spPr>
          <a:xfrm>
            <a:off x="1358900" y="660272"/>
            <a:ext cx="9474300" cy="6774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b="1"/>
              <a:t> Club Funding </a:t>
            </a:r>
            <a:endParaRPr b="1"/>
          </a:p>
        </p:txBody>
      </p:sp>
      <p:sp>
        <p:nvSpPr>
          <p:cNvPr id="309" name="Google Shape;309;g23f149480c8_0_13"/>
          <p:cNvSpPr txBox="1">
            <a:spLocks noGrp="1"/>
          </p:cNvSpPr>
          <p:nvPr>
            <p:ph type="body" idx="1"/>
          </p:nvPr>
        </p:nvSpPr>
        <p:spPr>
          <a:xfrm>
            <a:off x="1398005" y="1467442"/>
            <a:ext cx="9530700" cy="3860400"/>
          </a:xfrm>
          <a:prstGeom prst="rect">
            <a:avLst/>
          </a:prstGeom>
        </p:spPr>
        <p:txBody>
          <a:bodyPr spcFirstLastPara="1" wrap="square" lIns="0" tIns="0" rIns="0" bIns="0" anchor="t" anchorCtr="0">
            <a:spAutoFit/>
          </a:bodyPr>
          <a:lstStyle/>
          <a:p>
            <a:pPr marL="457200" lvl="0" indent="-444500" algn="l" rtl="0">
              <a:lnSpc>
                <a:spcPct val="115000"/>
              </a:lnSpc>
              <a:spcBef>
                <a:spcPts val="1200"/>
              </a:spcBef>
              <a:spcAft>
                <a:spcPts val="0"/>
              </a:spcAft>
              <a:buClr>
                <a:srgbClr val="225475"/>
              </a:buClr>
              <a:buSzPts val="3400"/>
              <a:buFont typeface="Times New Roman"/>
              <a:buChar char="●"/>
            </a:pPr>
            <a:r>
              <a:rPr lang="en-US" sz="3100">
                <a:solidFill>
                  <a:srgbClr val="225475"/>
                </a:solidFill>
              </a:rPr>
              <a:t>Students have the option to use club funding for their travel.</a:t>
            </a:r>
            <a:endParaRPr sz="3100">
              <a:solidFill>
                <a:srgbClr val="225475"/>
              </a:solidFill>
            </a:endParaRPr>
          </a:p>
          <a:p>
            <a:pPr marL="457200" lvl="0" indent="-444500" algn="l" rtl="0">
              <a:lnSpc>
                <a:spcPct val="115000"/>
              </a:lnSpc>
              <a:spcBef>
                <a:spcPts val="0"/>
              </a:spcBef>
              <a:spcAft>
                <a:spcPts val="0"/>
              </a:spcAft>
              <a:buClr>
                <a:srgbClr val="225475"/>
              </a:buClr>
              <a:buSzPts val="3400"/>
              <a:buFont typeface="Times New Roman"/>
              <a:buChar char="●"/>
            </a:pPr>
            <a:r>
              <a:rPr lang="en-US" sz="3100">
                <a:solidFill>
                  <a:srgbClr val="225475"/>
                </a:solidFill>
              </a:rPr>
              <a:t>All club funding requests MUST be shared with Stephanie Levin and Dean Micciche </a:t>
            </a:r>
            <a:r>
              <a:rPr lang="en-US" sz="3100" u="sng">
                <a:solidFill>
                  <a:srgbClr val="225475"/>
                </a:solidFill>
              </a:rPr>
              <a:t>prior to submitting your travel forms</a:t>
            </a:r>
            <a:r>
              <a:rPr lang="en-US" sz="3100">
                <a:solidFill>
                  <a:srgbClr val="225475"/>
                </a:solidFill>
              </a:rPr>
              <a:t>. You MUST copy the club president and treasurer for approval.</a:t>
            </a:r>
            <a:endParaRPr sz="3100">
              <a:solidFill>
                <a:srgbClr val="225475"/>
              </a:solidFill>
            </a:endParaRPr>
          </a:p>
          <a:p>
            <a:pPr marL="0" lvl="0" indent="0" algn="l" rtl="0">
              <a:spcBef>
                <a:spcPts val="120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76"/>
        <p:cNvGrpSpPr/>
        <p:nvPr/>
      </p:nvGrpSpPr>
      <p:grpSpPr>
        <a:xfrm>
          <a:off x="0" y="0"/>
          <a:ext cx="0" cy="0"/>
          <a:chOff x="0" y="0"/>
          <a:chExt cx="0" cy="0"/>
        </a:xfrm>
      </p:grpSpPr>
      <p:sp>
        <p:nvSpPr>
          <p:cNvPr id="77" name="Google Shape;77;g1527d4a4cc5_6_0"/>
          <p:cNvSpPr/>
          <p:nvPr/>
        </p:nvSpPr>
        <p:spPr>
          <a:xfrm>
            <a:off x="0" y="0"/>
            <a:ext cx="12192000" cy="6858000"/>
          </a:xfrm>
          <a:custGeom>
            <a:avLst/>
            <a:gdLst/>
            <a:ahLst/>
            <a:cxnLst/>
            <a:rect l="l" t="t" r="r" b="b"/>
            <a:pathLst>
              <a:path w="12192000" h="6858000" extrusionOk="0">
                <a:moveTo>
                  <a:pt x="0" y="0"/>
                </a:moveTo>
                <a:lnTo>
                  <a:pt x="12191975" y="0"/>
                </a:lnTo>
                <a:lnTo>
                  <a:pt x="12191975" y="6857986"/>
                </a:lnTo>
                <a:lnTo>
                  <a:pt x="0" y="6857986"/>
                </a:lnTo>
                <a:lnTo>
                  <a:pt x="0" y="0"/>
                </a:lnTo>
                <a:close/>
              </a:path>
            </a:pathLst>
          </a:custGeom>
          <a:solidFill>
            <a:srgbClr val="22547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8" name="Google Shape;78;g1527d4a4cc5_6_0"/>
          <p:cNvSpPr/>
          <p:nvPr/>
        </p:nvSpPr>
        <p:spPr>
          <a:xfrm>
            <a:off x="11021248" y="1685648"/>
            <a:ext cx="405765" cy="4027170"/>
          </a:xfrm>
          <a:custGeom>
            <a:avLst/>
            <a:gdLst/>
            <a:ahLst/>
            <a:cxnLst/>
            <a:rect l="l" t="t" r="r" b="b"/>
            <a:pathLst>
              <a:path w="405765" h="4027170" extrusionOk="0">
                <a:moveTo>
                  <a:pt x="0" y="0"/>
                </a:moveTo>
                <a:lnTo>
                  <a:pt x="405703" y="0"/>
                </a:lnTo>
                <a:lnTo>
                  <a:pt x="405703" y="4027170"/>
                </a:lnTo>
                <a:lnTo>
                  <a:pt x="0" y="4027170"/>
                </a:lnTo>
                <a:lnTo>
                  <a:pt x="0" y="0"/>
                </a:lnTo>
                <a:close/>
              </a:path>
            </a:pathLst>
          </a:custGeom>
          <a:solidFill>
            <a:srgbClr val="F6A52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9" name="Google Shape;79;g1527d4a4cc5_6_0"/>
          <p:cNvSpPr/>
          <p:nvPr/>
        </p:nvSpPr>
        <p:spPr>
          <a:xfrm>
            <a:off x="8151945" y="5712818"/>
            <a:ext cx="3275329" cy="381000"/>
          </a:xfrm>
          <a:custGeom>
            <a:avLst/>
            <a:gdLst/>
            <a:ahLst/>
            <a:cxnLst/>
            <a:rect l="l" t="t" r="r" b="b"/>
            <a:pathLst>
              <a:path w="3275329" h="381000" extrusionOk="0">
                <a:moveTo>
                  <a:pt x="0" y="0"/>
                </a:moveTo>
                <a:lnTo>
                  <a:pt x="3275006" y="0"/>
                </a:lnTo>
                <a:lnTo>
                  <a:pt x="3275006" y="381000"/>
                </a:lnTo>
                <a:lnTo>
                  <a:pt x="0" y="381000"/>
                </a:lnTo>
                <a:lnTo>
                  <a:pt x="0" y="0"/>
                </a:lnTo>
                <a:close/>
              </a:path>
            </a:pathLst>
          </a:custGeom>
          <a:solidFill>
            <a:srgbClr val="F6A52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0" name="Google Shape;80;g1527d4a4cc5_6_0"/>
          <p:cNvSpPr txBox="1">
            <a:spLocks noGrp="1"/>
          </p:cNvSpPr>
          <p:nvPr>
            <p:ph type="title"/>
          </p:nvPr>
        </p:nvSpPr>
        <p:spPr>
          <a:xfrm>
            <a:off x="-353290" y="1894402"/>
            <a:ext cx="9414300" cy="2229300"/>
          </a:xfrm>
          <a:prstGeom prst="rect">
            <a:avLst/>
          </a:prstGeom>
          <a:noFill/>
          <a:ln>
            <a:noFill/>
          </a:ln>
        </p:spPr>
        <p:txBody>
          <a:bodyPr spcFirstLastPara="1" wrap="square" lIns="0" tIns="12700" rIns="0" bIns="0" anchor="t" anchorCtr="0">
            <a:spAutoFit/>
          </a:bodyPr>
          <a:lstStyle/>
          <a:p>
            <a:pPr marL="12700" lvl="0" indent="0" algn="r" rtl="0">
              <a:lnSpc>
                <a:spcPct val="100000"/>
              </a:lnSpc>
              <a:spcBef>
                <a:spcPts val="0"/>
              </a:spcBef>
              <a:spcAft>
                <a:spcPts val="0"/>
              </a:spcAft>
              <a:buSzPts val="1400"/>
              <a:buNone/>
            </a:pPr>
            <a:r>
              <a:rPr lang="en-US" sz="7200" b="1">
                <a:solidFill>
                  <a:srgbClr val="F6A525"/>
                </a:solidFill>
              </a:rPr>
              <a:t>Sewell Campus Engagement</a:t>
            </a:r>
            <a:endParaRPr sz="7200" b="1">
              <a:solidFill>
                <a:srgbClr val="F6A525"/>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23f149480c8_0_19"/>
          <p:cNvSpPr txBox="1">
            <a:spLocks noGrp="1"/>
          </p:cNvSpPr>
          <p:nvPr>
            <p:ph type="title"/>
          </p:nvPr>
        </p:nvSpPr>
        <p:spPr>
          <a:xfrm>
            <a:off x="1358900" y="660272"/>
            <a:ext cx="9474300" cy="6774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b="1"/>
              <a:t>Step 2: Pre-Travel Process</a:t>
            </a:r>
            <a:endParaRPr b="1"/>
          </a:p>
        </p:txBody>
      </p:sp>
      <p:sp>
        <p:nvSpPr>
          <p:cNvPr id="315" name="Google Shape;315;g23f149480c8_0_19"/>
          <p:cNvSpPr txBox="1">
            <a:spLocks noGrp="1"/>
          </p:cNvSpPr>
          <p:nvPr>
            <p:ph type="body" idx="1"/>
          </p:nvPr>
        </p:nvSpPr>
        <p:spPr>
          <a:xfrm>
            <a:off x="1215005" y="1464592"/>
            <a:ext cx="9530700" cy="4710000"/>
          </a:xfrm>
          <a:prstGeom prst="rect">
            <a:avLst/>
          </a:prstGeom>
        </p:spPr>
        <p:txBody>
          <a:bodyPr spcFirstLastPara="1" wrap="square" lIns="0" tIns="0" rIns="0" bIns="0" anchor="t" anchorCtr="0">
            <a:spAutoFit/>
          </a:bodyPr>
          <a:lstStyle/>
          <a:p>
            <a:pPr marL="457200" lvl="0" indent="-317500" algn="l" rtl="0">
              <a:lnSpc>
                <a:spcPct val="115000"/>
              </a:lnSpc>
              <a:spcBef>
                <a:spcPts val="1200"/>
              </a:spcBef>
              <a:spcAft>
                <a:spcPts val="0"/>
              </a:spcAft>
              <a:buClr>
                <a:srgbClr val="225475"/>
              </a:buClr>
              <a:buSzPts val="1400"/>
              <a:buChar char="●"/>
            </a:pPr>
            <a:r>
              <a:rPr lang="en-US" sz="2400">
                <a:solidFill>
                  <a:srgbClr val="225475"/>
                </a:solidFill>
              </a:rPr>
              <a:t>Once funding is approved, Stephanie will send out an email explaining the travel process.</a:t>
            </a:r>
            <a:endParaRPr sz="2400">
              <a:solidFill>
                <a:srgbClr val="225475"/>
              </a:solidFill>
            </a:endParaRPr>
          </a:p>
          <a:p>
            <a:pPr marL="457200" lvl="0" indent="-330200" algn="l" rtl="0">
              <a:lnSpc>
                <a:spcPct val="115000"/>
              </a:lnSpc>
              <a:spcBef>
                <a:spcPts val="0"/>
              </a:spcBef>
              <a:spcAft>
                <a:spcPts val="0"/>
              </a:spcAft>
              <a:buClr>
                <a:srgbClr val="225475"/>
              </a:buClr>
              <a:buSzPts val="1600"/>
              <a:buChar char="●"/>
            </a:pPr>
            <a:r>
              <a:rPr lang="en-US" sz="2400">
                <a:solidFill>
                  <a:srgbClr val="225475"/>
                </a:solidFill>
              </a:rPr>
              <a:t>You will receive a special deadline based on the dates that you are traveling.</a:t>
            </a:r>
            <a:endParaRPr sz="2400">
              <a:solidFill>
                <a:srgbClr val="225475"/>
              </a:solidFill>
            </a:endParaRPr>
          </a:p>
          <a:p>
            <a:pPr marL="457200" lvl="0" indent="-342900" algn="l" rtl="0">
              <a:lnSpc>
                <a:spcPct val="115000"/>
              </a:lnSpc>
              <a:spcBef>
                <a:spcPts val="0"/>
              </a:spcBef>
              <a:spcAft>
                <a:spcPts val="0"/>
              </a:spcAft>
              <a:buClr>
                <a:srgbClr val="225475"/>
              </a:buClr>
              <a:buSzPts val="1800"/>
              <a:buChar char="●"/>
            </a:pPr>
            <a:r>
              <a:rPr lang="en-US" sz="2400">
                <a:solidFill>
                  <a:srgbClr val="225475"/>
                </a:solidFill>
              </a:rPr>
              <a:t>Email the completed domestic travel request form and travel waiver to </a:t>
            </a:r>
            <a:r>
              <a:rPr lang="en-US" sz="2400" u="sng">
                <a:solidFill>
                  <a:srgbClr val="225475"/>
                </a:solidFill>
                <a:hlinkClick r:id="rId3">
                  <a:extLst>
                    <a:ext uri="{A12FA001-AC4F-418D-AE19-62706E023703}">
                      <ahyp:hlinkClr xmlns:ahyp="http://schemas.microsoft.com/office/drawing/2018/hyperlinkcolor" val="tx"/>
                    </a:ext>
                  </a:extLst>
                </a:hlinkClick>
              </a:rPr>
              <a:t>levins@rowan.edu</a:t>
            </a:r>
            <a:r>
              <a:rPr lang="en-US" sz="2400">
                <a:solidFill>
                  <a:srgbClr val="225475"/>
                </a:solidFill>
              </a:rPr>
              <a:t>.</a:t>
            </a:r>
            <a:endParaRPr sz="2400">
              <a:solidFill>
                <a:srgbClr val="225475"/>
              </a:solidFill>
            </a:endParaRPr>
          </a:p>
          <a:p>
            <a:pPr marL="457200" lvl="0" indent="-330200" algn="l" rtl="0">
              <a:lnSpc>
                <a:spcPct val="115000"/>
              </a:lnSpc>
              <a:spcBef>
                <a:spcPts val="0"/>
              </a:spcBef>
              <a:spcAft>
                <a:spcPts val="0"/>
              </a:spcAft>
              <a:buClr>
                <a:srgbClr val="225475"/>
              </a:buClr>
              <a:buSzPts val="1600"/>
              <a:buChar char="●"/>
            </a:pPr>
            <a:r>
              <a:rPr lang="en-US" sz="2400">
                <a:solidFill>
                  <a:srgbClr val="225475"/>
                </a:solidFill>
              </a:rPr>
              <a:t>If you are traveling internationally, then you must complete the export control checklist and CITI training.</a:t>
            </a:r>
            <a:endParaRPr sz="2400">
              <a:solidFill>
                <a:srgbClr val="225475"/>
              </a:solidFill>
            </a:endParaRPr>
          </a:p>
          <a:p>
            <a:pPr marL="457200" lvl="0" indent="-317500" algn="l" rtl="0">
              <a:lnSpc>
                <a:spcPct val="115000"/>
              </a:lnSpc>
              <a:spcBef>
                <a:spcPts val="0"/>
              </a:spcBef>
              <a:spcAft>
                <a:spcPts val="0"/>
              </a:spcAft>
              <a:buClr>
                <a:schemeClr val="dk1"/>
              </a:buClr>
              <a:buSzPts val="1400"/>
              <a:buChar char="●"/>
            </a:pPr>
            <a:r>
              <a:rPr lang="en-US" sz="2400">
                <a:solidFill>
                  <a:srgbClr val="225475"/>
                </a:solidFill>
              </a:rPr>
              <a:t>Again, all travel paperwork must be submitted </a:t>
            </a:r>
            <a:r>
              <a:rPr lang="en-US" sz="2400" b="1" u="sng">
                <a:solidFill>
                  <a:srgbClr val="225475"/>
                </a:solidFill>
              </a:rPr>
              <a:t>no later than two weeks prior</a:t>
            </a:r>
            <a:r>
              <a:rPr lang="en-US" sz="2400">
                <a:solidFill>
                  <a:srgbClr val="225475"/>
                </a:solidFill>
              </a:rPr>
              <a:t> to when travel is taking place.</a:t>
            </a:r>
            <a:r>
              <a:rPr lang="en-US" sz="2200">
                <a:solidFill>
                  <a:schemeClr val="dk1"/>
                </a:solidFill>
              </a:rPr>
              <a:t> </a:t>
            </a:r>
            <a:endParaRPr sz="2200">
              <a:solidFill>
                <a:schemeClr val="dk1"/>
              </a:solidFill>
            </a:endParaRPr>
          </a:p>
          <a:p>
            <a:pPr marL="0" lvl="0" indent="0" algn="l" rtl="0">
              <a:spcBef>
                <a:spcPts val="1200"/>
              </a:spcBef>
              <a:spcAft>
                <a:spcPts val="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g23f149480c8_0_25"/>
          <p:cNvSpPr txBox="1">
            <a:spLocks noGrp="1"/>
          </p:cNvSpPr>
          <p:nvPr>
            <p:ph type="title"/>
          </p:nvPr>
        </p:nvSpPr>
        <p:spPr>
          <a:xfrm>
            <a:off x="1358900" y="660272"/>
            <a:ext cx="9474300" cy="6774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b="1"/>
              <a:t>Step 3: Post-Travel Process</a:t>
            </a:r>
            <a:endParaRPr b="1"/>
          </a:p>
        </p:txBody>
      </p:sp>
      <p:sp>
        <p:nvSpPr>
          <p:cNvPr id="321" name="Google Shape;321;g23f149480c8_0_25"/>
          <p:cNvSpPr txBox="1">
            <a:spLocks noGrp="1"/>
          </p:cNvSpPr>
          <p:nvPr>
            <p:ph type="body" idx="1"/>
          </p:nvPr>
        </p:nvSpPr>
        <p:spPr>
          <a:xfrm>
            <a:off x="1330705" y="1545817"/>
            <a:ext cx="9530700" cy="3559500"/>
          </a:xfrm>
          <a:prstGeom prst="rect">
            <a:avLst/>
          </a:prstGeom>
        </p:spPr>
        <p:txBody>
          <a:bodyPr spcFirstLastPara="1" wrap="square" lIns="0" tIns="0" rIns="0" bIns="0" anchor="t" anchorCtr="0">
            <a:spAutoFit/>
          </a:bodyPr>
          <a:lstStyle/>
          <a:p>
            <a:pPr marL="457200" lvl="0" indent="-381000" algn="l" rtl="0">
              <a:lnSpc>
                <a:spcPct val="115000"/>
              </a:lnSpc>
              <a:spcBef>
                <a:spcPts val="1200"/>
              </a:spcBef>
              <a:spcAft>
                <a:spcPts val="0"/>
              </a:spcAft>
              <a:buClr>
                <a:srgbClr val="225475"/>
              </a:buClr>
              <a:buSzPts val="2400"/>
              <a:buFont typeface="Arial"/>
              <a:buChar char="●"/>
            </a:pPr>
            <a:r>
              <a:rPr lang="en-US" sz="2500">
                <a:solidFill>
                  <a:srgbClr val="225475"/>
                </a:solidFill>
              </a:rPr>
              <a:t>Please submit your travel expense form, itemized receipts, and a copy of your debit/credit card within </a:t>
            </a:r>
            <a:r>
              <a:rPr lang="en-US" sz="2500" b="1">
                <a:solidFill>
                  <a:srgbClr val="225475"/>
                </a:solidFill>
              </a:rPr>
              <a:t>10 days after your travel has taken place.</a:t>
            </a:r>
            <a:endParaRPr sz="2500" b="1">
              <a:solidFill>
                <a:srgbClr val="225475"/>
              </a:solidFill>
            </a:endParaRPr>
          </a:p>
          <a:p>
            <a:pPr marL="457200" lvl="0" indent="-349250" algn="l" rtl="0">
              <a:lnSpc>
                <a:spcPct val="115000"/>
              </a:lnSpc>
              <a:spcBef>
                <a:spcPts val="0"/>
              </a:spcBef>
              <a:spcAft>
                <a:spcPts val="0"/>
              </a:spcAft>
              <a:buClr>
                <a:srgbClr val="225475"/>
              </a:buClr>
              <a:buSzPts val="1900"/>
              <a:buFont typeface="Times New Roman"/>
              <a:buChar char="●"/>
            </a:pPr>
            <a:r>
              <a:rPr lang="en-US" sz="2500">
                <a:solidFill>
                  <a:srgbClr val="225475"/>
                </a:solidFill>
              </a:rPr>
              <a:t>Stephanie will reach out to you by email if you are missing any important paperwork.</a:t>
            </a:r>
            <a:endParaRPr sz="2500">
              <a:solidFill>
                <a:srgbClr val="225475"/>
              </a:solidFill>
            </a:endParaRPr>
          </a:p>
          <a:p>
            <a:pPr marL="457200" lvl="0" indent="-381000" algn="l" rtl="0">
              <a:lnSpc>
                <a:spcPct val="115000"/>
              </a:lnSpc>
              <a:spcBef>
                <a:spcPts val="0"/>
              </a:spcBef>
              <a:spcAft>
                <a:spcPts val="0"/>
              </a:spcAft>
              <a:buClr>
                <a:srgbClr val="225475"/>
              </a:buClr>
              <a:buSzPts val="2400"/>
              <a:buFont typeface="Times New Roman"/>
              <a:buChar char="●"/>
            </a:pPr>
            <a:r>
              <a:rPr lang="en-US" sz="2500">
                <a:solidFill>
                  <a:srgbClr val="225475"/>
                </a:solidFill>
              </a:rPr>
              <a:t>The </a:t>
            </a:r>
            <a:r>
              <a:rPr lang="en-US" sz="2500" u="sng">
                <a:solidFill>
                  <a:schemeClr val="hlink"/>
                </a:solidFill>
                <a:hlinkClick r:id="rId3"/>
              </a:rPr>
              <a:t>Expense Report Tips</a:t>
            </a:r>
            <a:r>
              <a:rPr lang="en-US" sz="2500">
                <a:solidFill>
                  <a:srgbClr val="225475"/>
                </a:solidFill>
              </a:rPr>
              <a:t> document will assist you with what paperwork will be required for travel reimbursement!</a:t>
            </a:r>
            <a:endParaRPr sz="2500">
              <a:solidFill>
                <a:srgbClr val="225475"/>
              </a:solidFill>
            </a:endParaRPr>
          </a:p>
          <a:p>
            <a:pPr marL="0" lvl="0" indent="0" algn="l" rtl="0">
              <a:spcBef>
                <a:spcPts val="1200"/>
              </a:spcBef>
              <a:spcAft>
                <a:spcPts val="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1527d4a4cc5_6_18"/>
          <p:cNvSpPr txBox="1"/>
          <p:nvPr/>
        </p:nvSpPr>
        <p:spPr>
          <a:xfrm>
            <a:off x="1226165" y="1578486"/>
            <a:ext cx="8705400" cy="2515432"/>
          </a:xfrm>
          <a:prstGeom prst="rect">
            <a:avLst/>
          </a:prstGeom>
          <a:noFill/>
          <a:ln>
            <a:noFill/>
          </a:ln>
        </p:spPr>
        <p:txBody>
          <a:bodyPr spcFirstLastPara="1" wrap="square" lIns="0" tIns="142875" rIns="0" bIns="0" anchor="t" anchorCtr="0">
            <a:spAutoFit/>
          </a:bodyPr>
          <a:lstStyle/>
          <a:p>
            <a:pPr marL="12700" marR="5080" lvl="0" indent="1856103" algn="r" rtl="0">
              <a:lnSpc>
                <a:spcPct val="107222"/>
              </a:lnSpc>
              <a:spcBef>
                <a:spcPts val="0"/>
              </a:spcBef>
              <a:spcAft>
                <a:spcPts val="0"/>
              </a:spcAft>
              <a:buClr>
                <a:srgbClr val="000000"/>
              </a:buClr>
              <a:buSzPts val="7200"/>
              <a:buFont typeface="Arial"/>
              <a:buNone/>
            </a:pPr>
            <a:r>
              <a:rPr lang="en-US" sz="7200" b="1" i="0" u="none" strike="noStrike" cap="none">
                <a:solidFill>
                  <a:srgbClr val="F6A525"/>
                </a:solidFill>
                <a:latin typeface="Arial"/>
                <a:ea typeface="Arial"/>
                <a:cs typeface="Arial"/>
                <a:sym typeface="Arial"/>
              </a:rPr>
              <a:t>Submitting a   Reimbursement</a:t>
            </a:r>
            <a:endParaRPr sz="7200" b="1" i="0" u="none" strike="noStrike" cap="none">
              <a:solidFill>
                <a:srgbClr val="F6A525"/>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1"/>
          <p:cNvSpPr txBox="1">
            <a:spLocks noGrp="1"/>
          </p:cNvSpPr>
          <p:nvPr>
            <p:ph type="title"/>
          </p:nvPr>
        </p:nvSpPr>
        <p:spPr>
          <a:xfrm>
            <a:off x="1065324" y="350375"/>
            <a:ext cx="10868700" cy="690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1"/>
              <a:t>What Items Cannot be Reimbursed</a:t>
            </a:r>
            <a:endParaRPr b="1"/>
          </a:p>
        </p:txBody>
      </p:sp>
      <p:sp>
        <p:nvSpPr>
          <p:cNvPr id="332" name="Google Shape;332;p31"/>
          <p:cNvSpPr txBox="1"/>
          <p:nvPr/>
        </p:nvSpPr>
        <p:spPr>
          <a:xfrm>
            <a:off x="1065325" y="1124400"/>
            <a:ext cx="9722700" cy="4584000"/>
          </a:xfrm>
          <a:prstGeom prst="rect">
            <a:avLst/>
          </a:prstGeom>
          <a:noFill/>
          <a:ln>
            <a:noFill/>
          </a:ln>
        </p:spPr>
        <p:txBody>
          <a:bodyPr spcFirstLastPara="1" wrap="square" lIns="0" tIns="67925" rIns="0" bIns="0" anchor="t" anchorCtr="0">
            <a:spAutoFit/>
          </a:bodyPr>
          <a:lstStyle/>
          <a:p>
            <a:pPr marL="285750" marR="323850" lvl="0" indent="-285750" algn="l" rtl="0">
              <a:lnSpc>
                <a:spcPct val="100000"/>
              </a:lnSpc>
              <a:spcBef>
                <a:spcPts val="995"/>
              </a:spcBef>
              <a:spcAft>
                <a:spcPts val="0"/>
              </a:spcAft>
              <a:buClr>
                <a:srgbClr val="FF0000"/>
              </a:buClr>
              <a:buSzPts val="2530"/>
              <a:buFont typeface="Times New Roman"/>
              <a:buChar char="•"/>
            </a:pPr>
            <a:r>
              <a:rPr lang="en-US" sz="2200" b="1">
                <a:solidFill>
                  <a:srgbClr val="FF0000"/>
                </a:solidFill>
                <a:latin typeface="Times New Roman"/>
                <a:ea typeface="Times New Roman"/>
                <a:cs typeface="Times New Roman"/>
                <a:sym typeface="Times New Roman"/>
              </a:rPr>
              <a:t>Anything that can be purchased via Amazon must be purchased on Amazon! Stephanie Levin will order items directly from your club account.</a:t>
            </a:r>
            <a:endParaRPr sz="2200" b="1">
              <a:solidFill>
                <a:srgbClr val="FF0000"/>
              </a:solidFill>
              <a:latin typeface="Times New Roman"/>
              <a:ea typeface="Times New Roman"/>
              <a:cs typeface="Times New Roman"/>
              <a:sym typeface="Times New Roman"/>
            </a:endParaRPr>
          </a:p>
          <a:p>
            <a:pPr marL="285750" marR="323850" lvl="0" indent="-285750" algn="l" rtl="0">
              <a:lnSpc>
                <a:spcPct val="100000"/>
              </a:lnSpc>
              <a:spcBef>
                <a:spcPts val="995"/>
              </a:spcBef>
              <a:spcAft>
                <a:spcPts val="0"/>
              </a:spcAft>
              <a:buClr>
                <a:srgbClr val="225475"/>
              </a:buClr>
              <a:buSzPts val="2530"/>
              <a:buFont typeface="Times New Roman"/>
              <a:buChar char="•"/>
            </a:pPr>
            <a:r>
              <a:rPr lang="en-US" sz="2200">
                <a:solidFill>
                  <a:srgbClr val="225475"/>
                </a:solidFill>
                <a:latin typeface="Times New Roman"/>
                <a:ea typeface="Times New Roman"/>
                <a:cs typeface="Times New Roman"/>
                <a:sym typeface="Times New Roman"/>
              </a:rPr>
              <a:t>Per Rowan University policy, gift card reimbursements are prohibited!</a:t>
            </a:r>
            <a:endParaRPr sz="2200">
              <a:solidFill>
                <a:srgbClr val="225475"/>
              </a:solidFill>
              <a:latin typeface="Times New Roman"/>
              <a:ea typeface="Times New Roman"/>
              <a:cs typeface="Times New Roman"/>
              <a:sym typeface="Times New Roman"/>
            </a:endParaRPr>
          </a:p>
          <a:p>
            <a:pPr marL="285750" marR="323850" lvl="0" indent="-264795" algn="l" rtl="0">
              <a:lnSpc>
                <a:spcPct val="100000"/>
              </a:lnSpc>
              <a:spcBef>
                <a:spcPts val="995"/>
              </a:spcBef>
              <a:spcAft>
                <a:spcPts val="0"/>
              </a:spcAft>
              <a:buClr>
                <a:srgbClr val="225475"/>
              </a:buClr>
              <a:buSzPts val="2200"/>
              <a:buFont typeface="Times New Roman"/>
              <a:buChar char="•"/>
            </a:pPr>
            <a:r>
              <a:rPr lang="en-US" sz="2200">
                <a:solidFill>
                  <a:srgbClr val="225475"/>
                </a:solidFill>
                <a:latin typeface="Times New Roman"/>
                <a:ea typeface="Times New Roman"/>
                <a:cs typeface="Times New Roman"/>
                <a:sym typeface="Times New Roman"/>
              </a:rPr>
              <a:t>Rowan University prefers paper plates, forks, and knives to be purchased through our department’s Amazon account. </a:t>
            </a:r>
            <a:endParaRPr sz="2200">
              <a:solidFill>
                <a:srgbClr val="225475"/>
              </a:solidFill>
              <a:latin typeface="Times New Roman"/>
              <a:ea typeface="Times New Roman"/>
              <a:cs typeface="Times New Roman"/>
              <a:sym typeface="Times New Roman"/>
            </a:endParaRPr>
          </a:p>
          <a:p>
            <a:pPr marL="285750" marR="323850" lvl="0" indent="-264795" algn="l" rtl="0">
              <a:lnSpc>
                <a:spcPct val="100000"/>
              </a:lnSpc>
              <a:spcBef>
                <a:spcPts val="995"/>
              </a:spcBef>
              <a:spcAft>
                <a:spcPts val="0"/>
              </a:spcAft>
              <a:buClr>
                <a:srgbClr val="225475"/>
              </a:buClr>
              <a:buSzPts val="2200"/>
              <a:buFont typeface="Times New Roman"/>
              <a:buChar char="•"/>
            </a:pPr>
            <a:r>
              <a:rPr lang="en-US" sz="2200">
                <a:solidFill>
                  <a:srgbClr val="225475"/>
                </a:solidFill>
                <a:latin typeface="Times New Roman"/>
                <a:ea typeface="Times New Roman"/>
                <a:cs typeface="Times New Roman"/>
                <a:sym typeface="Times New Roman"/>
              </a:rPr>
              <a:t>School or office supplies are to be purchased through our department’s Amazon or Office Depot accounts. </a:t>
            </a:r>
            <a:endParaRPr sz="2200">
              <a:solidFill>
                <a:srgbClr val="225475"/>
              </a:solidFill>
              <a:latin typeface="Times New Roman"/>
              <a:ea typeface="Times New Roman"/>
              <a:cs typeface="Times New Roman"/>
              <a:sym typeface="Times New Roman"/>
            </a:endParaRPr>
          </a:p>
          <a:p>
            <a:pPr marL="285750" marR="323850" lvl="0" indent="-264795" algn="l" rtl="0">
              <a:lnSpc>
                <a:spcPct val="100000"/>
              </a:lnSpc>
              <a:spcBef>
                <a:spcPts val="995"/>
              </a:spcBef>
              <a:spcAft>
                <a:spcPts val="0"/>
              </a:spcAft>
              <a:buClr>
                <a:srgbClr val="225475"/>
              </a:buClr>
              <a:buSzPts val="2200"/>
              <a:buFont typeface="Times New Roman"/>
              <a:buChar char="•"/>
            </a:pPr>
            <a:r>
              <a:rPr lang="en-US" sz="2200">
                <a:solidFill>
                  <a:srgbClr val="225475"/>
                </a:solidFill>
                <a:latin typeface="Times New Roman"/>
                <a:ea typeface="Times New Roman"/>
                <a:cs typeface="Times New Roman"/>
                <a:sym typeface="Times New Roman"/>
              </a:rPr>
              <a:t>If you would like to create signs for an event, please utilize the SOM Learning Technologies &amp; Media or the Rowan University Print Center. </a:t>
            </a:r>
            <a:endParaRPr sz="2200">
              <a:solidFill>
                <a:srgbClr val="225475"/>
              </a:solidFill>
              <a:latin typeface="Times New Roman"/>
              <a:ea typeface="Times New Roman"/>
              <a:cs typeface="Times New Roman"/>
              <a:sym typeface="Times New Roman"/>
            </a:endParaRPr>
          </a:p>
          <a:p>
            <a:pPr marL="285750" marR="323850" lvl="0" indent="-285750" algn="l" rtl="0">
              <a:lnSpc>
                <a:spcPct val="100000"/>
              </a:lnSpc>
              <a:spcBef>
                <a:spcPts val="995"/>
              </a:spcBef>
              <a:spcAft>
                <a:spcPts val="0"/>
              </a:spcAft>
              <a:buClr>
                <a:srgbClr val="FF0000"/>
              </a:buClr>
              <a:buSzPts val="2530"/>
              <a:buFont typeface="Times New Roman"/>
              <a:buChar char="•"/>
            </a:pPr>
            <a:r>
              <a:rPr lang="en-US" sz="2200" b="1" i="0" u="none" strike="noStrike" cap="none">
                <a:solidFill>
                  <a:srgbClr val="FF0000"/>
                </a:solidFill>
                <a:latin typeface="Times New Roman"/>
                <a:ea typeface="Times New Roman"/>
                <a:cs typeface="Times New Roman"/>
                <a:sym typeface="Times New Roman"/>
              </a:rPr>
              <a:t>If you are unsure about a purchase or want to confirm if a purchase is reimbursable, contact Stephanie Levin.</a:t>
            </a:r>
            <a:endParaRPr sz="2200" b="0" i="0" u="none" strike="noStrike" cap="none">
              <a:solidFill>
                <a:srgbClr val="4A2318"/>
              </a:solidFill>
              <a:latin typeface="Times New Roman"/>
              <a:ea typeface="Times New Roman"/>
              <a:cs typeface="Times New Roman"/>
              <a:sym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1523d68992a_0_21"/>
          <p:cNvSpPr txBox="1">
            <a:spLocks noGrp="1"/>
          </p:cNvSpPr>
          <p:nvPr>
            <p:ph type="title"/>
          </p:nvPr>
        </p:nvSpPr>
        <p:spPr>
          <a:xfrm>
            <a:off x="1232725" y="463800"/>
            <a:ext cx="9776700" cy="690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1"/>
              <a:t>Food Purchases</a:t>
            </a:r>
            <a:endParaRPr b="1"/>
          </a:p>
        </p:txBody>
      </p:sp>
      <p:sp>
        <p:nvSpPr>
          <p:cNvPr id="338" name="Google Shape;338;g1523d68992a_0_21"/>
          <p:cNvSpPr txBox="1"/>
          <p:nvPr/>
        </p:nvSpPr>
        <p:spPr>
          <a:xfrm>
            <a:off x="1232725" y="1124553"/>
            <a:ext cx="9483000" cy="5580000"/>
          </a:xfrm>
          <a:prstGeom prst="rect">
            <a:avLst/>
          </a:prstGeom>
          <a:noFill/>
          <a:ln>
            <a:noFill/>
          </a:ln>
        </p:spPr>
        <p:txBody>
          <a:bodyPr spcFirstLastPara="1" wrap="square" lIns="0" tIns="67925" rIns="0" bIns="0" anchor="t" anchorCtr="0">
            <a:spAutoFit/>
          </a:bodyPr>
          <a:lstStyle/>
          <a:p>
            <a:pPr marL="457200" lvl="0" indent="-381000" algn="l" rtl="0">
              <a:lnSpc>
                <a:spcPct val="115000"/>
              </a:lnSpc>
              <a:spcBef>
                <a:spcPts val="1200"/>
              </a:spcBef>
              <a:spcAft>
                <a:spcPts val="0"/>
              </a:spcAft>
              <a:buClr>
                <a:srgbClr val="225475"/>
              </a:buClr>
              <a:buSzPts val="2400"/>
              <a:buFont typeface="Times New Roman"/>
              <a:buChar char="●"/>
            </a:pPr>
            <a:r>
              <a:rPr lang="en-US" sz="2400">
                <a:solidFill>
                  <a:srgbClr val="225475"/>
                </a:solidFill>
                <a:latin typeface="Times New Roman"/>
                <a:ea typeface="Times New Roman"/>
                <a:cs typeface="Times New Roman"/>
                <a:sym typeface="Times New Roman"/>
              </a:rPr>
              <a:t>Food Items purchased over $100.00 must have a Gourmet Dining Waiver submitted 2 weeks prior to the event. </a:t>
            </a:r>
            <a:endParaRPr sz="2400">
              <a:solidFill>
                <a:srgbClr val="225475"/>
              </a:solidFill>
              <a:latin typeface="Times New Roman"/>
              <a:ea typeface="Times New Roman"/>
              <a:cs typeface="Times New Roman"/>
              <a:sym typeface="Times New Roman"/>
            </a:endParaRPr>
          </a:p>
          <a:p>
            <a:pPr marL="457200" lvl="0" indent="-381000" algn="l" rtl="0">
              <a:lnSpc>
                <a:spcPct val="115000"/>
              </a:lnSpc>
              <a:spcBef>
                <a:spcPts val="0"/>
              </a:spcBef>
              <a:spcAft>
                <a:spcPts val="0"/>
              </a:spcAft>
              <a:buClr>
                <a:srgbClr val="225475"/>
              </a:buClr>
              <a:buSzPts val="2400"/>
              <a:buFont typeface="Times New Roman"/>
              <a:buChar char="●"/>
            </a:pPr>
            <a:r>
              <a:rPr lang="en-US" sz="2400">
                <a:solidFill>
                  <a:srgbClr val="225475"/>
                </a:solidFill>
                <a:latin typeface="Times New Roman"/>
                <a:ea typeface="Times New Roman"/>
                <a:cs typeface="Times New Roman"/>
                <a:sym typeface="Times New Roman"/>
              </a:rPr>
              <a:t>Contact Stephanie Levin to initiate the waiver process.</a:t>
            </a:r>
            <a:endParaRPr sz="2400">
              <a:solidFill>
                <a:srgbClr val="225475"/>
              </a:solidFill>
              <a:latin typeface="Times New Roman"/>
              <a:ea typeface="Times New Roman"/>
              <a:cs typeface="Times New Roman"/>
              <a:sym typeface="Times New Roman"/>
            </a:endParaRPr>
          </a:p>
          <a:p>
            <a:pPr marL="457200" lvl="0" indent="-381000" algn="l" rtl="0">
              <a:lnSpc>
                <a:spcPct val="115000"/>
              </a:lnSpc>
              <a:spcBef>
                <a:spcPts val="0"/>
              </a:spcBef>
              <a:spcAft>
                <a:spcPts val="0"/>
              </a:spcAft>
              <a:buClr>
                <a:srgbClr val="225475"/>
              </a:buClr>
              <a:buSzPts val="2400"/>
              <a:buFont typeface="Times New Roman"/>
              <a:buChar char="●"/>
            </a:pPr>
            <a:r>
              <a:rPr lang="en-US" sz="2400">
                <a:solidFill>
                  <a:srgbClr val="225475"/>
                </a:solidFill>
                <a:latin typeface="Times New Roman"/>
                <a:ea typeface="Times New Roman"/>
                <a:cs typeface="Times New Roman"/>
                <a:sym typeface="Times New Roman"/>
              </a:rPr>
              <a:t>Pizza purchases do not require a Gourmet Dining waiver at any cost.</a:t>
            </a:r>
            <a:endParaRPr sz="2400">
              <a:solidFill>
                <a:srgbClr val="225475"/>
              </a:solidFill>
              <a:latin typeface="Times New Roman"/>
              <a:ea typeface="Times New Roman"/>
              <a:cs typeface="Times New Roman"/>
              <a:sym typeface="Times New Roman"/>
            </a:endParaRPr>
          </a:p>
          <a:p>
            <a:pPr marL="457200" lvl="0" indent="-381000" algn="l" rtl="0">
              <a:lnSpc>
                <a:spcPct val="115000"/>
              </a:lnSpc>
              <a:spcBef>
                <a:spcPts val="0"/>
              </a:spcBef>
              <a:spcAft>
                <a:spcPts val="0"/>
              </a:spcAft>
              <a:buClr>
                <a:srgbClr val="225475"/>
              </a:buClr>
              <a:buSzPts val="2400"/>
              <a:buFont typeface="Times New Roman"/>
              <a:buChar char="●"/>
            </a:pPr>
            <a:r>
              <a:rPr lang="en-US" sz="2400">
                <a:solidFill>
                  <a:srgbClr val="225475"/>
                </a:solidFill>
                <a:latin typeface="Times New Roman"/>
                <a:ea typeface="Times New Roman"/>
                <a:cs typeface="Times New Roman"/>
                <a:sym typeface="Times New Roman"/>
              </a:rPr>
              <a:t>The waiver applies to food items purchased for over $100.00 on Amazon and from the supermarket. </a:t>
            </a:r>
            <a:endParaRPr sz="2400">
              <a:solidFill>
                <a:srgbClr val="225475"/>
              </a:solidFill>
              <a:latin typeface="Times New Roman"/>
              <a:ea typeface="Times New Roman"/>
              <a:cs typeface="Times New Roman"/>
              <a:sym typeface="Times New Roman"/>
            </a:endParaRPr>
          </a:p>
          <a:p>
            <a:pPr marL="457200" lvl="0" indent="-381000" algn="l" rtl="0">
              <a:lnSpc>
                <a:spcPct val="115000"/>
              </a:lnSpc>
              <a:spcBef>
                <a:spcPts val="0"/>
              </a:spcBef>
              <a:spcAft>
                <a:spcPts val="0"/>
              </a:spcAft>
              <a:buClr>
                <a:srgbClr val="225475"/>
              </a:buClr>
              <a:buSzPts val="2400"/>
              <a:buFont typeface="Times New Roman"/>
              <a:buChar char="●"/>
            </a:pPr>
            <a:r>
              <a:rPr lang="en-US" sz="2400">
                <a:solidFill>
                  <a:srgbClr val="225475"/>
                </a:solidFill>
                <a:latin typeface="Times New Roman"/>
                <a:ea typeface="Times New Roman"/>
                <a:cs typeface="Times New Roman"/>
                <a:sym typeface="Times New Roman"/>
              </a:rPr>
              <a:t>All food and catering items purchased under $100.00 do not require a Gourmet Dining waiver!</a:t>
            </a:r>
            <a:endParaRPr sz="2400">
              <a:solidFill>
                <a:srgbClr val="225475"/>
              </a:solidFill>
              <a:latin typeface="Times New Roman"/>
              <a:ea typeface="Times New Roman"/>
              <a:cs typeface="Times New Roman"/>
              <a:sym typeface="Times New Roman"/>
            </a:endParaRPr>
          </a:p>
          <a:p>
            <a:pPr marL="457200" lvl="0" indent="-381000" algn="l" rtl="0">
              <a:lnSpc>
                <a:spcPct val="115000"/>
              </a:lnSpc>
              <a:spcBef>
                <a:spcPts val="0"/>
              </a:spcBef>
              <a:spcAft>
                <a:spcPts val="0"/>
              </a:spcAft>
              <a:buClr>
                <a:srgbClr val="225475"/>
              </a:buClr>
              <a:buSzPts val="2400"/>
              <a:buFont typeface="Times New Roman"/>
              <a:buChar char="●"/>
            </a:pPr>
            <a:r>
              <a:rPr lang="en-US" sz="2400">
                <a:solidFill>
                  <a:srgbClr val="225475"/>
                </a:solidFill>
                <a:latin typeface="Times New Roman"/>
                <a:ea typeface="Times New Roman"/>
                <a:cs typeface="Times New Roman"/>
                <a:sym typeface="Times New Roman"/>
              </a:rPr>
              <a:t>No waiver is required for any food purchases for events held at the Sewell Campus.</a:t>
            </a:r>
            <a:endParaRPr sz="2400">
              <a:solidFill>
                <a:srgbClr val="225475"/>
              </a:solidFill>
              <a:latin typeface="Times New Roman"/>
              <a:ea typeface="Times New Roman"/>
              <a:cs typeface="Times New Roman"/>
              <a:sym typeface="Times New Roman"/>
            </a:endParaRPr>
          </a:p>
          <a:p>
            <a:pPr marL="457200" marR="5080" lvl="0" indent="-406400" algn="l" rtl="0">
              <a:lnSpc>
                <a:spcPct val="111666"/>
              </a:lnSpc>
              <a:spcBef>
                <a:spcPts val="0"/>
              </a:spcBef>
              <a:spcAft>
                <a:spcPts val="0"/>
              </a:spcAft>
              <a:buClr>
                <a:srgbClr val="225475"/>
              </a:buClr>
              <a:buSzPts val="2800"/>
              <a:buFont typeface="Times New Roman"/>
              <a:buChar char="●"/>
            </a:pPr>
            <a:r>
              <a:rPr lang="en-US" sz="2400">
                <a:solidFill>
                  <a:srgbClr val="225475"/>
                </a:solidFill>
                <a:latin typeface="Times New Roman"/>
                <a:ea typeface="Times New Roman"/>
                <a:cs typeface="Times New Roman"/>
                <a:sym typeface="Times New Roman"/>
              </a:rPr>
              <a:t>Rowan University is tax exempt in the state of New Jersey, and we are happy to provide you with a copy of the tax letter to provide to the restaurant should they accept it.</a:t>
            </a:r>
            <a:endParaRPr sz="2000" b="0" i="0" u="none" strike="noStrike" cap="none">
              <a:solidFill>
                <a:srgbClr val="4A2318"/>
              </a:solidFill>
              <a:latin typeface="Times New Roman"/>
              <a:ea typeface="Times New Roman"/>
              <a:cs typeface="Times New Roman"/>
              <a:sym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23f149480c8_0_36"/>
          <p:cNvSpPr txBox="1">
            <a:spLocks noGrp="1"/>
          </p:cNvSpPr>
          <p:nvPr>
            <p:ph type="title"/>
          </p:nvPr>
        </p:nvSpPr>
        <p:spPr>
          <a:xfrm>
            <a:off x="1358900" y="660272"/>
            <a:ext cx="9474300" cy="6774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b="1"/>
              <a:t>Reimbursement: Step 1</a:t>
            </a:r>
            <a:endParaRPr b="1"/>
          </a:p>
        </p:txBody>
      </p:sp>
      <p:sp>
        <p:nvSpPr>
          <p:cNvPr id="344" name="Google Shape;344;g23f149480c8_0_36"/>
          <p:cNvSpPr txBox="1">
            <a:spLocks noGrp="1"/>
          </p:cNvSpPr>
          <p:nvPr>
            <p:ph type="body" idx="1"/>
          </p:nvPr>
        </p:nvSpPr>
        <p:spPr>
          <a:xfrm>
            <a:off x="1358905" y="1337667"/>
            <a:ext cx="9530700" cy="5688900"/>
          </a:xfrm>
          <a:prstGeom prst="rect">
            <a:avLst/>
          </a:prstGeom>
        </p:spPr>
        <p:txBody>
          <a:bodyPr spcFirstLastPara="1" wrap="square" lIns="0" tIns="0" rIns="0" bIns="0" anchor="t" anchorCtr="0">
            <a:spAutoFit/>
          </a:bodyPr>
          <a:lstStyle/>
          <a:p>
            <a:pPr marL="457200" lvl="0" indent="-381000" algn="l" rtl="0">
              <a:lnSpc>
                <a:spcPct val="115000"/>
              </a:lnSpc>
              <a:spcBef>
                <a:spcPts val="0"/>
              </a:spcBef>
              <a:spcAft>
                <a:spcPts val="0"/>
              </a:spcAft>
              <a:buClr>
                <a:srgbClr val="225475"/>
              </a:buClr>
              <a:buSzPts val="2400"/>
              <a:buFont typeface="Times New Roman"/>
              <a:buChar char="●"/>
            </a:pPr>
            <a:r>
              <a:rPr lang="en-US" sz="2400">
                <a:solidFill>
                  <a:srgbClr val="225475"/>
                </a:solidFill>
              </a:rPr>
              <a:t>Email your reimbursement request form, itemized receipts, and a copy of your debit/credit card showing </a:t>
            </a:r>
            <a:r>
              <a:rPr lang="en-US" sz="2400" b="1" u="sng">
                <a:solidFill>
                  <a:srgbClr val="225475"/>
                </a:solidFill>
              </a:rPr>
              <a:t>only your name and the last four digits </a:t>
            </a:r>
            <a:r>
              <a:rPr lang="en-US" sz="2400">
                <a:solidFill>
                  <a:srgbClr val="225475"/>
                </a:solidFill>
              </a:rPr>
              <a:t>to </a:t>
            </a:r>
            <a:r>
              <a:rPr lang="en-US" sz="2400" u="sng">
                <a:solidFill>
                  <a:schemeClr val="hlink"/>
                </a:solidFill>
                <a:hlinkClick r:id="rId3"/>
              </a:rPr>
              <a:t>levins@rowan.edu</a:t>
            </a:r>
            <a:r>
              <a:rPr lang="en-US" sz="2400">
                <a:solidFill>
                  <a:srgbClr val="225475"/>
                </a:solidFill>
              </a:rPr>
              <a:t>.</a:t>
            </a:r>
            <a:endParaRPr sz="2400">
              <a:solidFill>
                <a:srgbClr val="225475"/>
              </a:solidFill>
            </a:endParaRPr>
          </a:p>
          <a:p>
            <a:pPr marL="457200" lvl="0" indent="-381000" algn="l" rtl="0">
              <a:lnSpc>
                <a:spcPct val="115000"/>
              </a:lnSpc>
              <a:spcBef>
                <a:spcPts val="0"/>
              </a:spcBef>
              <a:spcAft>
                <a:spcPts val="0"/>
              </a:spcAft>
              <a:buClr>
                <a:srgbClr val="225475"/>
              </a:buClr>
              <a:buSzPts val="2400"/>
              <a:buFont typeface="Times New Roman"/>
              <a:buChar char="●"/>
            </a:pPr>
            <a:r>
              <a:rPr lang="en-US" sz="2400">
                <a:solidFill>
                  <a:srgbClr val="225475"/>
                </a:solidFill>
              </a:rPr>
              <a:t>Your itemized receipts must show the last four digits of your credit/debit card and the list of items that you have purchased. </a:t>
            </a:r>
            <a:endParaRPr sz="2400">
              <a:solidFill>
                <a:srgbClr val="225475"/>
              </a:solidFill>
            </a:endParaRPr>
          </a:p>
          <a:p>
            <a:pPr marL="457200" lvl="0" indent="-381000" algn="l" rtl="0">
              <a:lnSpc>
                <a:spcPct val="115000"/>
              </a:lnSpc>
              <a:spcBef>
                <a:spcPts val="0"/>
              </a:spcBef>
              <a:spcAft>
                <a:spcPts val="0"/>
              </a:spcAft>
              <a:buClr>
                <a:srgbClr val="225475"/>
              </a:buClr>
              <a:buSzPts val="2400"/>
              <a:buFont typeface="Times New Roman"/>
              <a:buChar char="●"/>
            </a:pPr>
            <a:r>
              <a:rPr lang="en-US" sz="2400">
                <a:solidFill>
                  <a:srgbClr val="225475"/>
                </a:solidFill>
              </a:rPr>
              <a:t>Items purchased with a debit/credit card that is not in your name </a:t>
            </a:r>
            <a:r>
              <a:rPr lang="en-US" sz="2400" b="1" u="sng">
                <a:solidFill>
                  <a:srgbClr val="225475"/>
                </a:solidFill>
              </a:rPr>
              <a:t>will not be reimbursed. </a:t>
            </a:r>
            <a:endParaRPr sz="2400" b="1" u="sng">
              <a:solidFill>
                <a:srgbClr val="225475"/>
              </a:solidFill>
            </a:endParaRPr>
          </a:p>
          <a:p>
            <a:pPr marL="457200" lvl="0" indent="-381000" algn="l" rtl="0">
              <a:lnSpc>
                <a:spcPct val="115000"/>
              </a:lnSpc>
              <a:spcBef>
                <a:spcPts val="0"/>
              </a:spcBef>
              <a:spcAft>
                <a:spcPts val="0"/>
              </a:spcAft>
              <a:buClr>
                <a:srgbClr val="225475"/>
              </a:buClr>
              <a:buSzPts val="2400"/>
              <a:buFont typeface="Times New Roman"/>
              <a:buChar char="●"/>
            </a:pPr>
            <a:r>
              <a:rPr lang="en-US" sz="2400">
                <a:solidFill>
                  <a:srgbClr val="225475"/>
                </a:solidFill>
              </a:rPr>
              <a:t>All reimbursements must be submitted within </a:t>
            </a:r>
            <a:r>
              <a:rPr lang="en-US" sz="2400" b="1" u="sng">
                <a:solidFill>
                  <a:srgbClr val="225475"/>
                </a:solidFill>
              </a:rPr>
              <a:t>45 days </a:t>
            </a:r>
            <a:r>
              <a:rPr lang="en-US" sz="2400">
                <a:solidFill>
                  <a:srgbClr val="225475"/>
                </a:solidFill>
              </a:rPr>
              <a:t>after the purchase has taken place. </a:t>
            </a:r>
            <a:endParaRPr sz="2400">
              <a:solidFill>
                <a:srgbClr val="225475"/>
              </a:solidFill>
            </a:endParaRPr>
          </a:p>
          <a:p>
            <a:pPr marL="457200" lvl="0" indent="-381000" algn="l" rtl="0">
              <a:lnSpc>
                <a:spcPct val="115000"/>
              </a:lnSpc>
              <a:spcBef>
                <a:spcPts val="0"/>
              </a:spcBef>
              <a:spcAft>
                <a:spcPts val="0"/>
              </a:spcAft>
              <a:buClr>
                <a:srgbClr val="225475"/>
              </a:buClr>
              <a:buSzPts val="2400"/>
              <a:buFont typeface="Times New Roman"/>
              <a:buChar char="●"/>
            </a:pPr>
            <a:r>
              <a:rPr lang="en-US" sz="2400">
                <a:solidFill>
                  <a:srgbClr val="225475"/>
                </a:solidFill>
              </a:rPr>
              <a:t>Reimbursements submitted after the 45-day period </a:t>
            </a:r>
            <a:r>
              <a:rPr lang="en-US" sz="2400" b="1" u="sng">
                <a:solidFill>
                  <a:srgbClr val="225475"/>
                </a:solidFill>
              </a:rPr>
              <a:t>will not be accepted!</a:t>
            </a:r>
            <a:endParaRPr sz="2400" b="1" u="sng">
              <a:solidFill>
                <a:srgbClr val="225475"/>
              </a:solidFill>
            </a:endParaRPr>
          </a:p>
          <a:p>
            <a:pPr marL="0" lvl="0" indent="0" algn="l" rtl="0">
              <a:lnSpc>
                <a:spcPct val="115000"/>
              </a:lnSpc>
              <a:spcBef>
                <a:spcPts val="0"/>
              </a:spcBef>
              <a:spcAft>
                <a:spcPts val="0"/>
              </a:spcAft>
              <a:buNone/>
            </a:pPr>
            <a:endParaRPr sz="2100">
              <a:solidFill>
                <a:srgbClr val="225475"/>
              </a:solidFill>
            </a:endParaRPr>
          </a:p>
          <a:p>
            <a:pPr marL="0" lvl="0" indent="0" algn="l" rtl="0">
              <a:lnSpc>
                <a:spcPct val="115000"/>
              </a:lnSpc>
              <a:spcBef>
                <a:spcPts val="0"/>
              </a:spcBef>
              <a:spcAft>
                <a:spcPts val="0"/>
              </a:spcAft>
              <a:buNone/>
            </a:pPr>
            <a:endParaRPr sz="2100" b="1" u="sng">
              <a:solidFill>
                <a:srgbClr val="225475"/>
              </a:solidFill>
            </a:endParaRPr>
          </a:p>
          <a:p>
            <a:pPr marL="0" lvl="0" indent="0" algn="l" rtl="0">
              <a:lnSpc>
                <a:spcPct val="115000"/>
              </a:lnSpc>
              <a:spcBef>
                <a:spcPts val="0"/>
              </a:spcBef>
              <a:spcAft>
                <a:spcPts val="0"/>
              </a:spcAft>
              <a:buNone/>
            </a:pPr>
            <a:endParaRPr sz="11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latin typeface="Arial"/>
              <a:ea typeface="Arial"/>
              <a:cs typeface="Arial"/>
              <a:sym typeface="Arial"/>
            </a:endParaRPr>
          </a:p>
          <a:p>
            <a:pPr marL="0" lvl="0" indent="0" algn="l" rtl="0">
              <a:spcBef>
                <a:spcPts val="0"/>
              </a:spcBef>
              <a:spcAft>
                <a:spcPts val="0"/>
              </a:spcAft>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g23f149480c8_0_46"/>
          <p:cNvPicPr preferRelativeResize="0"/>
          <p:nvPr/>
        </p:nvPicPr>
        <p:blipFill>
          <a:blip r:embed="rId3">
            <a:alphaModFix/>
          </a:blip>
          <a:stretch>
            <a:fillRect/>
          </a:stretch>
        </p:blipFill>
        <p:spPr>
          <a:xfrm>
            <a:off x="1385300" y="1346775"/>
            <a:ext cx="6060249" cy="2775725"/>
          </a:xfrm>
          <a:prstGeom prst="rect">
            <a:avLst/>
          </a:prstGeom>
          <a:noFill/>
          <a:ln>
            <a:noFill/>
          </a:ln>
        </p:spPr>
      </p:pic>
      <p:pic>
        <p:nvPicPr>
          <p:cNvPr id="350" name="Google Shape;350;g23f149480c8_0_46"/>
          <p:cNvPicPr preferRelativeResize="0"/>
          <p:nvPr/>
        </p:nvPicPr>
        <p:blipFill>
          <a:blip r:embed="rId4">
            <a:alphaModFix/>
          </a:blip>
          <a:stretch>
            <a:fillRect/>
          </a:stretch>
        </p:blipFill>
        <p:spPr>
          <a:xfrm>
            <a:off x="7386024" y="1346775"/>
            <a:ext cx="4441651" cy="3143885"/>
          </a:xfrm>
          <a:prstGeom prst="rect">
            <a:avLst/>
          </a:prstGeom>
          <a:noFill/>
          <a:ln>
            <a:noFill/>
          </a:ln>
        </p:spPr>
      </p:pic>
      <p:sp>
        <p:nvSpPr>
          <p:cNvPr id="351" name="Google Shape;351;g23f149480c8_0_46"/>
          <p:cNvSpPr txBox="1"/>
          <p:nvPr/>
        </p:nvSpPr>
        <p:spPr>
          <a:xfrm>
            <a:off x="2851100" y="4061000"/>
            <a:ext cx="3000000" cy="1416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8000">
                <a:solidFill>
                  <a:srgbClr val="225475"/>
                </a:solidFill>
                <a:latin typeface="Times New Roman"/>
                <a:ea typeface="Times New Roman"/>
                <a:cs typeface="Times New Roman"/>
                <a:sym typeface="Times New Roman"/>
              </a:rPr>
              <a:t>Good</a:t>
            </a:r>
            <a:endParaRPr sz="8000">
              <a:solidFill>
                <a:srgbClr val="225475"/>
              </a:solidFill>
              <a:latin typeface="Times New Roman"/>
              <a:ea typeface="Times New Roman"/>
              <a:cs typeface="Times New Roman"/>
              <a:sym typeface="Times New Roman"/>
            </a:endParaRPr>
          </a:p>
        </p:txBody>
      </p:sp>
      <p:sp>
        <p:nvSpPr>
          <p:cNvPr id="352" name="Google Shape;352;g23f149480c8_0_46"/>
          <p:cNvSpPr txBox="1"/>
          <p:nvPr/>
        </p:nvSpPr>
        <p:spPr>
          <a:xfrm>
            <a:off x="8456925" y="4122500"/>
            <a:ext cx="3000000" cy="1293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7200">
                <a:solidFill>
                  <a:srgbClr val="225475"/>
                </a:solidFill>
                <a:latin typeface="Times New Roman"/>
                <a:ea typeface="Times New Roman"/>
                <a:cs typeface="Times New Roman"/>
                <a:sym typeface="Times New Roman"/>
              </a:rPr>
              <a:t>Bad</a:t>
            </a:r>
            <a:endParaRPr sz="7200">
              <a:solidFill>
                <a:srgbClr val="225475"/>
              </a:solidFill>
              <a:latin typeface="Times New Roman"/>
              <a:ea typeface="Times New Roman"/>
              <a:cs typeface="Times New Roman"/>
              <a:sym typeface="Times New Roman"/>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23f149480c8_0_59"/>
          <p:cNvSpPr txBox="1">
            <a:spLocks noGrp="1"/>
          </p:cNvSpPr>
          <p:nvPr>
            <p:ph type="title"/>
          </p:nvPr>
        </p:nvSpPr>
        <p:spPr>
          <a:xfrm>
            <a:off x="1358900" y="660272"/>
            <a:ext cx="9474300" cy="6774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b="1"/>
              <a:t>Reimbursement Step 2</a:t>
            </a:r>
            <a:endParaRPr/>
          </a:p>
        </p:txBody>
      </p:sp>
      <p:sp>
        <p:nvSpPr>
          <p:cNvPr id="358" name="Google Shape;358;g23f149480c8_0_59"/>
          <p:cNvSpPr txBox="1">
            <a:spLocks noGrp="1"/>
          </p:cNvSpPr>
          <p:nvPr>
            <p:ph type="body" idx="1"/>
          </p:nvPr>
        </p:nvSpPr>
        <p:spPr>
          <a:xfrm>
            <a:off x="1358905" y="1413067"/>
            <a:ext cx="9530700" cy="3795000"/>
          </a:xfrm>
          <a:prstGeom prst="rect">
            <a:avLst/>
          </a:prstGeom>
        </p:spPr>
        <p:txBody>
          <a:bodyPr spcFirstLastPara="1" wrap="square" lIns="0" tIns="0" rIns="0" bIns="0" anchor="t" anchorCtr="0">
            <a:spAutoFit/>
          </a:bodyPr>
          <a:lstStyle/>
          <a:p>
            <a:pPr marL="457200" lvl="0" indent="-387350" algn="l" rtl="0">
              <a:lnSpc>
                <a:spcPct val="115000"/>
              </a:lnSpc>
              <a:spcBef>
                <a:spcPts val="0"/>
              </a:spcBef>
              <a:spcAft>
                <a:spcPts val="0"/>
              </a:spcAft>
              <a:buClr>
                <a:srgbClr val="225475"/>
              </a:buClr>
              <a:buSzPts val="2500"/>
              <a:buChar char="●"/>
            </a:pPr>
            <a:r>
              <a:rPr lang="en-US" sz="2500">
                <a:solidFill>
                  <a:srgbClr val="225475"/>
                </a:solidFill>
              </a:rPr>
              <a:t>Stephanie will reach out to </a:t>
            </a:r>
            <a:r>
              <a:rPr lang="en-US" sz="2500" b="1">
                <a:solidFill>
                  <a:srgbClr val="225475"/>
                </a:solidFill>
              </a:rPr>
              <a:t>both</a:t>
            </a:r>
            <a:r>
              <a:rPr lang="en-US" sz="2500">
                <a:solidFill>
                  <a:srgbClr val="225475"/>
                </a:solidFill>
              </a:rPr>
              <a:t> the president and treasurer of your class or club by email to obtain approval for your purchase. </a:t>
            </a:r>
            <a:endParaRPr sz="2500">
              <a:solidFill>
                <a:srgbClr val="225475"/>
              </a:solidFill>
            </a:endParaRPr>
          </a:p>
          <a:p>
            <a:pPr marL="457200" lvl="0" indent="-387350" algn="l" rtl="0">
              <a:lnSpc>
                <a:spcPct val="115000"/>
              </a:lnSpc>
              <a:spcBef>
                <a:spcPts val="0"/>
              </a:spcBef>
              <a:spcAft>
                <a:spcPts val="0"/>
              </a:spcAft>
              <a:buClr>
                <a:srgbClr val="225475"/>
              </a:buClr>
              <a:buSzPts val="2500"/>
              <a:buChar char="●"/>
            </a:pPr>
            <a:r>
              <a:rPr lang="en-US" sz="2500">
                <a:solidFill>
                  <a:srgbClr val="225475"/>
                </a:solidFill>
              </a:rPr>
              <a:t>Once Stephanie obtain both approvals, she will prepare your reimbursement.  </a:t>
            </a:r>
            <a:endParaRPr sz="2500">
              <a:solidFill>
                <a:srgbClr val="225475"/>
              </a:solidFill>
            </a:endParaRPr>
          </a:p>
          <a:p>
            <a:pPr marL="457200" lvl="0" indent="-387350" algn="l" rtl="0">
              <a:lnSpc>
                <a:spcPct val="115000"/>
              </a:lnSpc>
              <a:spcBef>
                <a:spcPts val="0"/>
              </a:spcBef>
              <a:spcAft>
                <a:spcPts val="0"/>
              </a:spcAft>
              <a:buClr>
                <a:srgbClr val="225475"/>
              </a:buClr>
              <a:buSzPts val="2500"/>
              <a:buChar char="●"/>
            </a:pPr>
            <a:r>
              <a:rPr lang="en-US" sz="2500">
                <a:solidFill>
                  <a:srgbClr val="225475"/>
                </a:solidFill>
              </a:rPr>
              <a:t>Associate Dean for Student Affairs will review and approve your reimbursement. If additional information is needed,</a:t>
            </a:r>
            <a:endParaRPr sz="2500">
              <a:solidFill>
                <a:srgbClr val="225475"/>
              </a:solidFill>
            </a:endParaRPr>
          </a:p>
          <a:p>
            <a:pPr marL="457200" lvl="0" indent="0" algn="l" rtl="0">
              <a:lnSpc>
                <a:spcPct val="115000"/>
              </a:lnSpc>
              <a:spcBef>
                <a:spcPts val="0"/>
              </a:spcBef>
              <a:spcAft>
                <a:spcPts val="0"/>
              </a:spcAft>
              <a:buNone/>
            </a:pPr>
            <a:r>
              <a:rPr lang="en-US" sz="2500">
                <a:solidFill>
                  <a:srgbClr val="225475"/>
                </a:solidFill>
              </a:rPr>
              <a:t>Stephanie will reach out to you by email!</a:t>
            </a:r>
            <a:endParaRPr sz="2500">
              <a:solidFill>
                <a:srgbClr val="225475"/>
              </a:solidFill>
            </a:endParaRPr>
          </a:p>
          <a:p>
            <a:pPr marL="0" lvl="0" indent="0" algn="l" rtl="0">
              <a:lnSpc>
                <a:spcPct val="115000"/>
              </a:lnSpc>
              <a:spcBef>
                <a:spcPts val="0"/>
              </a:spcBef>
              <a:spcAft>
                <a:spcPts val="0"/>
              </a:spcAft>
              <a:buNone/>
            </a:pPr>
            <a:endParaRPr sz="1100">
              <a:solidFill>
                <a:srgbClr val="091657"/>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latin typeface="Arial"/>
              <a:ea typeface="Arial"/>
              <a:cs typeface="Arial"/>
              <a:sym typeface="Arial"/>
            </a:endParaRPr>
          </a:p>
          <a:p>
            <a:pPr marL="0" lvl="0" indent="0" algn="l" rtl="0">
              <a:spcBef>
                <a:spcPts val="0"/>
              </a:spcBef>
              <a:spcAft>
                <a:spcPts val="0"/>
              </a:spcAft>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g23f149480c8_0_68"/>
          <p:cNvSpPr txBox="1">
            <a:spLocks noGrp="1"/>
          </p:cNvSpPr>
          <p:nvPr>
            <p:ph type="title"/>
          </p:nvPr>
        </p:nvSpPr>
        <p:spPr>
          <a:xfrm>
            <a:off x="1744750" y="542997"/>
            <a:ext cx="9474300" cy="7695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sz="5000" b="1"/>
              <a:t>Big Changes!</a:t>
            </a:r>
            <a:endParaRPr sz="5000" b="1"/>
          </a:p>
        </p:txBody>
      </p:sp>
      <p:sp>
        <p:nvSpPr>
          <p:cNvPr id="364" name="Google Shape;364;g23f149480c8_0_68"/>
          <p:cNvSpPr txBox="1">
            <a:spLocks noGrp="1"/>
          </p:cNvSpPr>
          <p:nvPr>
            <p:ph type="body" idx="1"/>
          </p:nvPr>
        </p:nvSpPr>
        <p:spPr>
          <a:xfrm>
            <a:off x="1744755" y="1312492"/>
            <a:ext cx="9530700" cy="4233000"/>
          </a:xfrm>
          <a:prstGeom prst="rect">
            <a:avLst/>
          </a:prstGeom>
        </p:spPr>
        <p:txBody>
          <a:bodyPr spcFirstLastPara="1" wrap="square" lIns="0" tIns="0" rIns="0" bIns="0" anchor="t" anchorCtr="0">
            <a:spAutoFit/>
          </a:bodyPr>
          <a:lstStyle/>
          <a:p>
            <a:pPr marL="457200" lvl="0" indent="-349250" algn="l" rtl="0">
              <a:spcBef>
                <a:spcPts val="0"/>
              </a:spcBef>
              <a:spcAft>
                <a:spcPts val="0"/>
              </a:spcAft>
              <a:buClr>
                <a:srgbClr val="225475"/>
              </a:buClr>
              <a:buSzPts val="1900"/>
              <a:buChar char="●"/>
            </a:pPr>
            <a:r>
              <a:rPr lang="en-US" sz="2500">
                <a:solidFill>
                  <a:srgbClr val="225475"/>
                </a:solidFill>
              </a:rPr>
              <a:t>Voiceover presentations </a:t>
            </a:r>
            <a:endParaRPr sz="2500">
              <a:solidFill>
                <a:srgbClr val="225475"/>
              </a:solidFill>
            </a:endParaRPr>
          </a:p>
          <a:p>
            <a:pPr marL="457200" lvl="0" indent="-349250" algn="l" rtl="0">
              <a:spcBef>
                <a:spcPts val="0"/>
              </a:spcBef>
              <a:spcAft>
                <a:spcPts val="0"/>
              </a:spcAft>
              <a:buClr>
                <a:srgbClr val="225475"/>
              </a:buClr>
              <a:buSzPts val="1900"/>
              <a:buChar char="●"/>
            </a:pPr>
            <a:r>
              <a:rPr lang="en-US" sz="2500">
                <a:solidFill>
                  <a:srgbClr val="225475"/>
                </a:solidFill>
              </a:rPr>
              <a:t>The presentations will cover ALL processes regarding travel, reimbursements, Amazon orders, etc. </a:t>
            </a:r>
            <a:endParaRPr sz="2500">
              <a:solidFill>
                <a:srgbClr val="225475"/>
              </a:solidFill>
            </a:endParaRPr>
          </a:p>
          <a:p>
            <a:pPr marL="457200" lvl="0" indent="-349250" algn="l" rtl="0">
              <a:spcBef>
                <a:spcPts val="0"/>
              </a:spcBef>
              <a:spcAft>
                <a:spcPts val="0"/>
              </a:spcAft>
              <a:buClr>
                <a:srgbClr val="225475"/>
              </a:buClr>
              <a:buSzPts val="1900"/>
              <a:buChar char="●"/>
            </a:pPr>
            <a:r>
              <a:rPr lang="en-US" sz="2500">
                <a:solidFill>
                  <a:srgbClr val="225475"/>
                </a:solidFill>
              </a:rPr>
              <a:t>I welcome any feedback regarding the presentations once they are released!</a:t>
            </a:r>
            <a:endParaRPr sz="2500">
              <a:solidFill>
                <a:srgbClr val="225475"/>
              </a:solidFill>
            </a:endParaRPr>
          </a:p>
          <a:p>
            <a:pPr marL="457200" lvl="0" indent="-349250" algn="l" rtl="0">
              <a:spcBef>
                <a:spcPts val="0"/>
              </a:spcBef>
              <a:spcAft>
                <a:spcPts val="0"/>
              </a:spcAft>
              <a:buClr>
                <a:srgbClr val="225475"/>
              </a:buClr>
              <a:buSzPts val="1900"/>
              <a:buChar char="●"/>
            </a:pPr>
            <a:r>
              <a:rPr lang="en-US" sz="2500">
                <a:solidFill>
                  <a:srgbClr val="225475"/>
                </a:solidFill>
              </a:rPr>
              <a:t>I also encourage student leaders to make an appointment with me to discuss class and club finances. I am now a part of the Starfish scheduling system, so please feel free to make an appointment with me!</a:t>
            </a:r>
            <a:endParaRPr sz="2500">
              <a:solidFill>
                <a:srgbClr val="225475"/>
              </a:solidFill>
            </a:endParaRPr>
          </a:p>
          <a:p>
            <a:pPr marL="457200" lvl="0" indent="-349250" algn="l" rtl="0">
              <a:spcBef>
                <a:spcPts val="0"/>
              </a:spcBef>
              <a:spcAft>
                <a:spcPts val="0"/>
              </a:spcAft>
              <a:buClr>
                <a:srgbClr val="225475"/>
              </a:buClr>
              <a:buSzPts val="1900"/>
              <a:buChar char="●"/>
            </a:pPr>
            <a:r>
              <a:rPr lang="en-US" sz="2500">
                <a:solidFill>
                  <a:srgbClr val="225475"/>
                </a:solidFill>
              </a:rPr>
              <a:t>I am located in the University Educational Center, Suite 2105, Office 2139.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7"/>
          <p:cNvSpPr txBox="1">
            <a:spLocks noGrp="1"/>
          </p:cNvSpPr>
          <p:nvPr>
            <p:ph type="title"/>
          </p:nvPr>
        </p:nvSpPr>
        <p:spPr>
          <a:xfrm>
            <a:off x="2640362" y="2306400"/>
            <a:ext cx="7483200" cy="1121100"/>
          </a:xfrm>
          <a:prstGeom prst="rect">
            <a:avLst/>
          </a:prstGeom>
          <a:noFill/>
          <a:ln>
            <a:noFill/>
          </a:ln>
        </p:spPr>
        <p:txBody>
          <a:bodyPr spcFirstLastPara="1" wrap="square" lIns="0" tIns="12700" rIns="0" bIns="0" anchor="t" anchorCtr="0">
            <a:spAutoFit/>
          </a:bodyPr>
          <a:lstStyle/>
          <a:p>
            <a:pPr marL="12700" lvl="0" indent="0" algn="r" rtl="0">
              <a:lnSpc>
                <a:spcPct val="100000"/>
              </a:lnSpc>
              <a:spcBef>
                <a:spcPts val="0"/>
              </a:spcBef>
              <a:spcAft>
                <a:spcPts val="0"/>
              </a:spcAft>
              <a:buSzPts val="1400"/>
              <a:buNone/>
            </a:pPr>
            <a:r>
              <a:rPr lang="en-US" sz="7200" b="1"/>
              <a:t>The How-To’s</a:t>
            </a:r>
            <a:endParaRPr sz="72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A4C2F4"/>
        </a:solidFill>
        <a:effectLst/>
      </p:bgPr>
    </p:bg>
    <p:spTree>
      <p:nvGrpSpPr>
        <p:cNvPr id="1" name="Shape 84"/>
        <p:cNvGrpSpPr/>
        <p:nvPr/>
      </p:nvGrpSpPr>
      <p:grpSpPr>
        <a:xfrm>
          <a:off x="0" y="0"/>
          <a:ext cx="0" cy="0"/>
          <a:chOff x="0" y="0"/>
          <a:chExt cx="0" cy="0"/>
        </a:xfrm>
      </p:grpSpPr>
      <p:sp>
        <p:nvSpPr>
          <p:cNvPr id="85" name="Google Shape;85;p4"/>
          <p:cNvSpPr/>
          <p:nvPr/>
        </p:nvSpPr>
        <p:spPr>
          <a:xfrm>
            <a:off x="706693" y="0"/>
            <a:ext cx="11485880" cy="6858000"/>
          </a:xfrm>
          <a:custGeom>
            <a:avLst/>
            <a:gdLst/>
            <a:ahLst/>
            <a:cxnLst/>
            <a:rect l="l" t="t" r="r" b="b"/>
            <a:pathLst>
              <a:path w="11485880" h="6858000" extrusionOk="0">
                <a:moveTo>
                  <a:pt x="0" y="6857986"/>
                </a:moveTo>
                <a:lnTo>
                  <a:pt x="11485282" y="6857986"/>
                </a:lnTo>
                <a:lnTo>
                  <a:pt x="11485282" y="0"/>
                </a:lnTo>
                <a:lnTo>
                  <a:pt x="0" y="0"/>
                </a:lnTo>
                <a:lnTo>
                  <a:pt x="0" y="6857986"/>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6" name="Google Shape;86;p4"/>
          <p:cNvSpPr/>
          <p:nvPr/>
        </p:nvSpPr>
        <p:spPr>
          <a:xfrm>
            <a:off x="0" y="0"/>
            <a:ext cx="478155" cy="6858000"/>
          </a:xfrm>
          <a:custGeom>
            <a:avLst/>
            <a:gdLst/>
            <a:ahLst/>
            <a:cxnLst/>
            <a:rect l="l" t="t" r="r" b="b"/>
            <a:pathLst>
              <a:path w="478155" h="6858000" extrusionOk="0">
                <a:moveTo>
                  <a:pt x="0" y="6857986"/>
                </a:moveTo>
                <a:lnTo>
                  <a:pt x="478094" y="6857986"/>
                </a:lnTo>
                <a:lnTo>
                  <a:pt x="478094" y="0"/>
                </a:lnTo>
                <a:lnTo>
                  <a:pt x="0" y="0"/>
                </a:lnTo>
                <a:lnTo>
                  <a:pt x="0" y="6857986"/>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 name="Google Shape;87;p4"/>
          <p:cNvSpPr/>
          <p:nvPr/>
        </p:nvSpPr>
        <p:spPr>
          <a:xfrm>
            <a:off x="478094" y="375"/>
            <a:ext cx="228600" cy="6858000"/>
          </a:xfrm>
          <a:custGeom>
            <a:avLst/>
            <a:gdLst/>
            <a:ahLst/>
            <a:cxnLst/>
            <a:rect l="l" t="t" r="r" b="b"/>
            <a:pathLst>
              <a:path w="228600" h="6858000" extrusionOk="0">
                <a:moveTo>
                  <a:pt x="0" y="0"/>
                </a:moveTo>
                <a:lnTo>
                  <a:pt x="228599" y="0"/>
                </a:lnTo>
                <a:lnTo>
                  <a:pt x="228599" y="6857986"/>
                </a:lnTo>
                <a:lnTo>
                  <a:pt x="0" y="6857986"/>
                </a:lnTo>
                <a:lnTo>
                  <a:pt x="0" y="0"/>
                </a:lnTo>
                <a:close/>
              </a:path>
            </a:pathLst>
          </a:custGeom>
          <a:solidFill>
            <a:srgbClr val="22547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 name="Google Shape;88;p4"/>
          <p:cNvSpPr txBox="1">
            <a:spLocks noGrp="1"/>
          </p:cNvSpPr>
          <p:nvPr>
            <p:ph type="title"/>
          </p:nvPr>
        </p:nvSpPr>
        <p:spPr>
          <a:xfrm>
            <a:off x="1371601" y="688000"/>
            <a:ext cx="8222100" cy="690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1">
                <a:solidFill>
                  <a:srgbClr val="225475"/>
                </a:solidFill>
              </a:rPr>
              <a:t>Sewell Campus Engagement</a:t>
            </a:r>
            <a:endParaRPr b="1">
              <a:solidFill>
                <a:srgbClr val="225475"/>
              </a:solidFill>
            </a:endParaRPr>
          </a:p>
        </p:txBody>
      </p:sp>
      <p:sp>
        <p:nvSpPr>
          <p:cNvPr id="89" name="Google Shape;89;p4"/>
          <p:cNvSpPr txBox="1"/>
          <p:nvPr/>
        </p:nvSpPr>
        <p:spPr>
          <a:xfrm>
            <a:off x="1371588" y="1494850"/>
            <a:ext cx="10184400" cy="4463700"/>
          </a:xfrm>
          <a:prstGeom prst="rect">
            <a:avLst/>
          </a:prstGeom>
          <a:noFill/>
          <a:ln>
            <a:noFill/>
          </a:ln>
        </p:spPr>
        <p:txBody>
          <a:bodyPr spcFirstLastPara="1" wrap="square" lIns="0" tIns="31750" rIns="0" bIns="0" anchor="t" anchorCtr="0">
            <a:spAutoFit/>
          </a:bodyPr>
          <a:lstStyle/>
          <a:p>
            <a:pPr marL="0" marR="441958" lvl="0" indent="0" algn="l" rtl="0">
              <a:lnSpc>
                <a:spcPct val="116363"/>
              </a:lnSpc>
              <a:spcBef>
                <a:spcPts val="0"/>
              </a:spcBef>
              <a:spcAft>
                <a:spcPts val="0"/>
              </a:spcAft>
              <a:buClr>
                <a:srgbClr val="000000"/>
              </a:buClr>
              <a:buSzPts val="2400"/>
              <a:buFont typeface="Arial"/>
              <a:buNone/>
            </a:pPr>
            <a:r>
              <a:rPr lang="en-US" sz="2400" b="0" i="0" u="none" strike="noStrike" cap="none">
                <a:solidFill>
                  <a:srgbClr val="225475"/>
                </a:solidFill>
                <a:latin typeface="Times New Roman"/>
                <a:ea typeface="Times New Roman"/>
                <a:cs typeface="Times New Roman"/>
                <a:sym typeface="Times New Roman"/>
              </a:rPr>
              <a:t>To ensure that all students at both campuses have the opportunity to connect with clubs and club activities, we are recommending the following:</a:t>
            </a:r>
            <a:endParaRPr sz="2400" b="0" i="0" u="none" strike="noStrike" cap="none">
              <a:solidFill>
                <a:srgbClr val="225475"/>
              </a:solidFill>
              <a:latin typeface="Times New Roman"/>
              <a:ea typeface="Times New Roman"/>
              <a:cs typeface="Times New Roman"/>
              <a:sym typeface="Times New Roman"/>
            </a:endParaRPr>
          </a:p>
          <a:p>
            <a:pPr marL="457200" marR="441959" lvl="0" indent="-381000" algn="l" rtl="0">
              <a:lnSpc>
                <a:spcPct val="116363"/>
              </a:lnSpc>
              <a:spcBef>
                <a:spcPts val="0"/>
              </a:spcBef>
              <a:spcAft>
                <a:spcPts val="0"/>
              </a:spcAft>
              <a:buClr>
                <a:srgbClr val="225475"/>
              </a:buClr>
              <a:buSzPts val="2760"/>
              <a:buFont typeface="Times New Roman"/>
              <a:buChar char="•"/>
            </a:pPr>
            <a:r>
              <a:rPr lang="en-US" sz="2400" b="0" i="0" u="none" strike="noStrike" cap="none">
                <a:solidFill>
                  <a:srgbClr val="225475"/>
                </a:solidFill>
                <a:latin typeface="Times New Roman"/>
                <a:ea typeface="Times New Roman"/>
                <a:cs typeface="Times New Roman"/>
                <a:sym typeface="Times New Roman"/>
              </a:rPr>
              <a:t>All in-person meetings and enrichment events should be offered with a WebEx viewing option. Many rooms on the S</a:t>
            </a:r>
            <a:r>
              <a:rPr lang="en-US" sz="2400">
                <a:solidFill>
                  <a:srgbClr val="225475"/>
                </a:solidFill>
                <a:latin typeface="Times New Roman"/>
                <a:ea typeface="Times New Roman"/>
                <a:cs typeface="Times New Roman"/>
                <a:sym typeface="Times New Roman"/>
              </a:rPr>
              <a:t>tratford Campus now have cameras making this easier!</a:t>
            </a:r>
            <a:endParaRPr sz="2400" b="0" i="0" u="none" strike="noStrike" cap="none">
              <a:solidFill>
                <a:srgbClr val="225475"/>
              </a:solidFill>
              <a:latin typeface="Times New Roman"/>
              <a:ea typeface="Times New Roman"/>
              <a:cs typeface="Times New Roman"/>
              <a:sym typeface="Times New Roman"/>
            </a:endParaRPr>
          </a:p>
          <a:p>
            <a:pPr marL="457200" marR="213995" lvl="0" indent="-381000" algn="l" rtl="0">
              <a:lnSpc>
                <a:spcPct val="116363"/>
              </a:lnSpc>
              <a:spcBef>
                <a:spcPts val="0"/>
              </a:spcBef>
              <a:spcAft>
                <a:spcPts val="0"/>
              </a:spcAft>
              <a:buClr>
                <a:srgbClr val="225475"/>
              </a:buClr>
              <a:buSzPts val="2760"/>
              <a:buFont typeface="Times New Roman"/>
              <a:buChar char="•"/>
            </a:pPr>
            <a:r>
              <a:rPr lang="en-US" sz="2400" b="0" i="0" u="none" strike="noStrike" cap="none">
                <a:solidFill>
                  <a:srgbClr val="225475"/>
                </a:solidFill>
                <a:latin typeface="Times New Roman"/>
                <a:ea typeface="Times New Roman"/>
                <a:cs typeface="Times New Roman"/>
                <a:sym typeface="Times New Roman"/>
              </a:rPr>
              <a:t>Also, all WebEx meetings and events should be recorded and provided on request for those that were unable to attend. </a:t>
            </a:r>
            <a:endParaRPr sz="2400" b="0" i="0" u="none" strike="noStrike" cap="none">
              <a:solidFill>
                <a:srgbClr val="225475"/>
              </a:solidFill>
              <a:latin typeface="Times New Roman"/>
              <a:ea typeface="Times New Roman"/>
              <a:cs typeface="Times New Roman"/>
              <a:sym typeface="Times New Roman"/>
            </a:endParaRPr>
          </a:p>
          <a:p>
            <a:pPr marL="457200" marR="213995" lvl="0" indent="-381000" algn="l" rtl="0">
              <a:lnSpc>
                <a:spcPct val="116363"/>
              </a:lnSpc>
              <a:spcBef>
                <a:spcPts val="0"/>
              </a:spcBef>
              <a:spcAft>
                <a:spcPts val="0"/>
              </a:spcAft>
              <a:buClr>
                <a:srgbClr val="225475"/>
              </a:buClr>
              <a:buSzPts val="2760"/>
              <a:buFont typeface="Times New Roman"/>
              <a:buChar char="•"/>
            </a:pPr>
            <a:r>
              <a:rPr lang="en-US" sz="2400" b="0" i="0" u="none" strike="noStrike" cap="none">
                <a:solidFill>
                  <a:srgbClr val="225475"/>
                </a:solidFill>
                <a:latin typeface="Times New Roman"/>
                <a:ea typeface="Times New Roman"/>
                <a:cs typeface="Times New Roman"/>
                <a:sym typeface="Times New Roman"/>
              </a:rPr>
              <a:t>Keep in mind that lunch time may not be the best time for all students all of the time; try to vary the times for your club meetings. Tuesdays and Thursdays are g</a:t>
            </a:r>
            <a:r>
              <a:rPr lang="en-US" sz="2400">
                <a:solidFill>
                  <a:srgbClr val="225475"/>
                </a:solidFill>
                <a:latin typeface="Times New Roman"/>
                <a:ea typeface="Times New Roman"/>
                <a:cs typeface="Times New Roman"/>
                <a:sym typeface="Times New Roman"/>
              </a:rPr>
              <a:t>enerally the best days for lunchtime meetings.</a:t>
            </a:r>
            <a:endParaRPr sz="2400" b="0" i="0" u="none" strike="noStrike" cap="none">
              <a:solidFill>
                <a:srgbClr val="225475"/>
              </a:solidFill>
              <a:latin typeface="Times New Roman"/>
              <a:ea typeface="Times New Roman"/>
              <a:cs typeface="Times New Roman"/>
              <a:sym typeface="Times New Roman"/>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1"/>
          <p:cNvSpPr txBox="1">
            <a:spLocks noGrp="1"/>
          </p:cNvSpPr>
          <p:nvPr>
            <p:ph type="title"/>
          </p:nvPr>
        </p:nvSpPr>
        <p:spPr>
          <a:xfrm>
            <a:off x="1358900" y="660272"/>
            <a:ext cx="9474200" cy="553998"/>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US" sz="3600" b="1"/>
              <a:t>Club Event Planning Process</a:t>
            </a:r>
            <a:endParaRPr/>
          </a:p>
        </p:txBody>
      </p:sp>
      <p:sp>
        <p:nvSpPr>
          <p:cNvPr id="375" name="Google Shape;375;p21"/>
          <p:cNvSpPr/>
          <p:nvPr/>
        </p:nvSpPr>
        <p:spPr>
          <a:xfrm>
            <a:off x="3383546" y="1351048"/>
            <a:ext cx="5177256" cy="5177256"/>
          </a:xfrm>
          <a:custGeom>
            <a:avLst/>
            <a:gdLst/>
            <a:ahLst/>
            <a:cxnLst/>
            <a:rect l="l" t="t" r="r" b="b"/>
            <a:pathLst>
              <a:path w="120000" h="120000" extrusionOk="0">
                <a:moveTo>
                  <a:pt x="79982" y="6634"/>
                </a:moveTo>
                <a:lnTo>
                  <a:pt x="79982" y="6634"/>
                </a:lnTo>
                <a:cubicBezTo>
                  <a:pt x="104050" y="15646"/>
                  <a:pt x="119108" y="39653"/>
                  <a:pt x="116743" y="65244"/>
                </a:cubicBezTo>
                <a:cubicBezTo>
                  <a:pt x="114377" y="90835"/>
                  <a:pt x="95175" y="111676"/>
                  <a:pt x="69863" y="116124"/>
                </a:cubicBezTo>
                <a:cubicBezTo>
                  <a:pt x="44550" y="120572"/>
                  <a:pt x="19393" y="107527"/>
                  <a:pt x="8445" y="84275"/>
                </a:cubicBezTo>
                <a:cubicBezTo>
                  <a:pt x="-2503" y="61023"/>
                  <a:pt x="3467" y="33321"/>
                  <a:pt x="23021" y="16643"/>
                </a:cubicBezTo>
                <a:lnTo>
                  <a:pt x="21248" y="14215"/>
                </a:lnTo>
                <a:lnTo>
                  <a:pt x="28048" y="16240"/>
                </a:lnTo>
                <a:lnTo>
                  <a:pt x="28108" y="23610"/>
                </a:lnTo>
                <a:lnTo>
                  <a:pt x="26335" y="21182"/>
                </a:lnTo>
                <a:lnTo>
                  <a:pt x="26335" y="21182"/>
                </a:lnTo>
                <a:cubicBezTo>
                  <a:pt x="8858" y="36339"/>
                  <a:pt x="3665" y="61307"/>
                  <a:pt x="13649" y="82176"/>
                </a:cubicBezTo>
                <a:cubicBezTo>
                  <a:pt x="23633" y="103045"/>
                  <a:pt x="46333" y="114668"/>
                  <a:pt x="69102" y="110570"/>
                </a:cubicBezTo>
                <a:cubicBezTo>
                  <a:pt x="91870" y="106472"/>
                  <a:pt x="109093" y="87664"/>
                  <a:pt x="111174" y="64623"/>
                </a:cubicBezTo>
                <a:cubicBezTo>
                  <a:pt x="113256" y="41583"/>
                  <a:pt x="99683" y="19992"/>
                  <a:pt x="78018" y="11880"/>
                </a:cubicBezTo>
                <a:close/>
              </a:path>
            </a:pathLst>
          </a:custGeom>
          <a:solidFill>
            <a:srgbClr val="F6A525"/>
          </a:solidFill>
          <a:ln w="19050" cap="flat" cmpd="sng">
            <a:solidFill>
              <a:srgbClr val="225475"/>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21"/>
          <p:cNvSpPr/>
          <p:nvPr/>
        </p:nvSpPr>
        <p:spPr>
          <a:xfrm>
            <a:off x="4695964" y="1337464"/>
            <a:ext cx="2552421" cy="1276210"/>
          </a:xfrm>
          <a:prstGeom prst="roundRect">
            <a:avLst>
              <a:gd name="adj" fmla="val 16667"/>
            </a:avLst>
          </a:prstGeom>
          <a:solidFill>
            <a:schemeClr val="lt1"/>
          </a:solidFill>
          <a:ln w="28575" cap="flat" cmpd="sng">
            <a:solidFill>
              <a:srgbClr val="225475"/>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21"/>
          <p:cNvSpPr txBox="1"/>
          <p:nvPr/>
        </p:nvSpPr>
        <p:spPr>
          <a:xfrm>
            <a:off x="4758263" y="1399763"/>
            <a:ext cx="2427823" cy="1151612"/>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1700" b="0" i="0" u="none" strike="noStrike" cap="none">
                <a:solidFill>
                  <a:srgbClr val="225475"/>
                </a:solidFill>
                <a:latin typeface="Arial"/>
                <a:ea typeface="Arial"/>
                <a:cs typeface="Arial"/>
                <a:sym typeface="Arial"/>
              </a:rPr>
              <a:t>1. Confirm Event Details</a:t>
            </a:r>
            <a:br>
              <a:rPr lang="en-US" sz="1700" b="0" i="0" u="none" strike="noStrike" cap="none">
                <a:solidFill>
                  <a:srgbClr val="225475"/>
                </a:solidFill>
                <a:latin typeface="Arial"/>
                <a:ea typeface="Arial"/>
                <a:cs typeface="Arial"/>
                <a:sym typeface="Arial"/>
              </a:rPr>
            </a:br>
            <a:r>
              <a:rPr lang="en-US" sz="1700" b="0" i="0" u="none" strike="noStrike" cap="none">
                <a:solidFill>
                  <a:srgbClr val="225475"/>
                </a:solidFill>
                <a:latin typeface="Arial"/>
                <a:ea typeface="Arial"/>
                <a:cs typeface="Arial"/>
                <a:sym typeface="Arial"/>
              </a:rPr>
              <a:t>(Date, Time, Location)</a:t>
            </a:r>
            <a:endParaRPr sz="1400" b="0" i="0" u="none" strike="noStrike" cap="none">
              <a:solidFill>
                <a:srgbClr val="225475"/>
              </a:solidFill>
              <a:latin typeface="Arial"/>
              <a:ea typeface="Arial"/>
              <a:cs typeface="Arial"/>
              <a:sym typeface="Arial"/>
            </a:endParaRPr>
          </a:p>
        </p:txBody>
      </p:sp>
      <p:grpSp>
        <p:nvGrpSpPr>
          <p:cNvPr id="378" name="Google Shape;378;p21"/>
          <p:cNvGrpSpPr/>
          <p:nvPr/>
        </p:nvGrpSpPr>
        <p:grpSpPr>
          <a:xfrm>
            <a:off x="7031192" y="2790895"/>
            <a:ext cx="2552421" cy="1276210"/>
            <a:chOff x="6554942" y="3196443"/>
            <a:chExt cx="2552421" cy="1276210"/>
          </a:xfrm>
        </p:grpSpPr>
        <p:sp>
          <p:nvSpPr>
            <p:cNvPr id="379" name="Google Shape;379;p21"/>
            <p:cNvSpPr/>
            <p:nvPr/>
          </p:nvSpPr>
          <p:spPr>
            <a:xfrm>
              <a:off x="6554942" y="3196443"/>
              <a:ext cx="2552421" cy="1276210"/>
            </a:xfrm>
            <a:prstGeom prst="roundRect">
              <a:avLst>
                <a:gd name="adj" fmla="val 16667"/>
              </a:avLst>
            </a:prstGeom>
            <a:solidFill>
              <a:schemeClr val="lt1"/>
            </a:solidFill>
            <a:ln w="28575" cap="flat" cmpd="sng">
              <a:solidFill>
                <a:srgbClr val="225475"/>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21"/>
            <p:cNvSpPr txBox="1"/>
            <p:nvPr/>
          </p:nvSpPr>
          <p:spPr>
            <a:xfrm>
              <a:off x="6617241" y="3258742"/>
              <a:ext cx="2427823" cy="1151612"/>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1700" b="0" i="0" u="none" strike="noStrike" cap="none">
                  <a:solidFill>
                    <a:srgbClr val="225475"/>
                  </a:solidFill>
                  <a:latin typeface="Arial"/>
                  <a:ea typeface="Arial"/>
                  <a:cs typeface="Arial"/>
                  <a:sym typeface="Arial"/>
                </a:rPr>
                <a:t>2. Submit Student Club Event Submission Form (Allow 10 business days for approval)</a:t>
              </a:r>
              <a:endParaRPr sz="1400" b="0" i="0" u="none" strike="noStrike" cap="none">
                <a:solidFill>
                  <a:srgbClr val="225475"/>
                </a:solidFill>
                <a:latin typeface="Arial"/>
                <a:ea typeface="Arial"/>
                <a:cs typeface="Arial"/>
                <a:sym typeface="Arial"/>
              </a:endParaRPr>
            </a:p>
          </p:txBody>
        </p:sp>
      </p:grpSp>
      <p:grpSp>
        <p:nvGrpSpPr>
          <p:cNvPr id="381" name="Google Shape;381;p21"/>
          <p:cNvGrpSpPr/>
          <p:nvPr/>
        </p:nvGrpSpPr>
        <p:grpSpPr>
          <a:xfrm>
            <a:off x="6559748" y="4868187"/>
            <a:ext cx="2552421" cy="1276210"/>
            <a:chOff x="4695964" y="5267671"/>
            <a:chExt cx="2552421" cy="1276210"/>
          </a:xfrm>
        </p:grpSpPr>
        <p:sp>
          <p:nvSpPr>
            <p:cNvPr id="382" name="Google Shape;382;p21"/>
            <p:cNvSpPr/>
            <p:nvPr/>
          </p:nvSpPr>
          <p:spPr>
            <a:xfrm>
              <a:off x="4695964" y="5267671"/>
              <a:ext cx="2552421" cy="1276210"/>
            </a:xfrm>
            <a:prstGeom prst="roundRect">
              <a:avLst>
                <a:gd name="adj" fmla="val 16667"/>
              </a:avLst>
            </a:prstGeom>
            <a:solidFill>
              <a:schemeClr val="lt1"/>
            </a:solidFill>
            <a:ln w="28575" cap="flat" cmpd="sng">
              <a:solidFill>
                <a:srgbClr val="225475"/>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21"/>
            <p:cNvSpPr txBox="1"/>
            <p:nvPr/>
          </p:nvSpPr>
          <p:spPr>
            <a:xfrm>
              <a:off x="4758263" y="5329970"/>
              <a:ext cx="2427823" cy="1151612"/>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1700" b="0" i="0" u="none" strike="noStrike" cap="none">
                  <a:solidFill>
                    <a:srgbClr val="225475"/>
                  </a:solidFill>
                  <a:latin typeface="Arial"/>
                  <a:ea typeface="Arial"/>
                  <a:cs typeface="Arial"/>
                  <a:sym typeface="Arial"/>
                </a:rPr>
                <a:t>3. Submit Room Reservation Request Form </a:t>
              </a:r>
              <a:br>
                <a:rPr lang="en-US" sz="1700" b="0" i="0" u="none" strike="noStrike" cap="none">
                  <a:solidFill>
                    <a:srgbClr val="225475"/>
                  </a:solidFill>
                  <a:latin typeface="Arial"/>
                  <a:ea typeface="Arial"/>
                  <a:cs typeface="Arial"/>
                  <a:sym typeface="Arial"/>
                </a:rPr>
              </a:br>
              <a:r>
                <a:rPr lang="en-US" sz="1700" b="0" i="0" u="none" strike="noStrike" cap="none">
                  <a:solidFill>
                    <a:srgbClr val="225475"/>
                  </a:solidFill>
                  <a:latin typeface="Arial"/>
                  <a:ea typeface="Arial"/>
                  <a:cs typeface="Arial"/>
                  <a:sym typeface="Arial"/>
                </a:rPr>
                <a:t>(In-Person events only)</a:t>
              </a:r>
              <a:endParaRPr sz="1400" b="0" i="0" u="none" strike="noStrike" cap="none">
                <a:solidFill>
                  <a:srgbClr val="225475"/>
                </a:solidFill>
                <a:latin typeface="Arial"/>
                <a:ea typeface="Arial"/>
                <a:cs typeface="Arial"/>
                <a:sym typeface="Arial"/>
              </a:endParaRPr>
            </a:p>
          </p:txBody>
        </p:sp>
      </p:grpSp>
      <p:grpSp>
        <p:nvGrpSpPr>
          <p:cNvPr id="384" name="Google Shape;384;p21"/>
          <p:cNvGrpSpPr/>
          <p:nvPr/>
        </p:nvGrpSpPr>
        <p:grpSpPr>
          <a:xfrm>
            <a:off x="2670686" y="2790895"/>
            <a:ext cx="2552421" cy="1276210"/>
            <a:chOff x="2836985" y="3196443"/>
            <a:chExt cx="2552421" cy="1276210"/>
          </a:xfrm>
        </p:grpSpPr>
        <p:sp>
          <p:nvSpPr>
            <p:cNvPr id="385" name="Google Shape;385;p21"/>
            <p:cNvSpPr/>
            <p:nvPr/>
          </p:nvSpPr>
          <p:spPr>
            <a:xfrm>
              <a:off x="2836985" y="3196443"/>
              <a:ext cx="2552421" cy="1276210"/>
            </a:xfrm>
            <a:prstGeom prst="roundRect">
              <a:avLst>
                <a:gd name="adj" fmla="val 16667"/>
              </a:avLst>
            </a:prstGeom>
            <a:solidFill>
              <a:schemeClr val="lt1"/>
            </a:solidFill>
            <a:ln w="28575" cap="flat" cmpd="sng">
              <a:solidFill>
                <a:srgbClr val="225475"/>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21"/>
            <p:cNvSpPr txBox="1"/>
            <p:nvPr/>
          </p:nvSpPr>
          <p:spPr>
            <a:xfrm>
              <a:off x="2899284" y="3258742"/>
              <a:ext cx="2427823" cy="1151612"/>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1700" b="0" i="0" u="none" strike="noStrike" cap="none">
                  <a:solidFill>
                    <a:srgbClr val="225475"/>
                  </a:solidFill>
                  <a:latin typeface="Arial"/>
                  <a:ea typeface="Arial"/>
                  <a:cs typeface="Arial"/>
                  <a:sym typeface="Arial"/>
                </a:rPr>
                <a:t>5. Promote Event (Social Media, Sunday News, Automail)</a:t>
              </a:r>
              <a:endParaRPr sz="1400" b="0" i="0" u="none" strike="noStrike" cap="none">
                <a:solidFill>
                  <a:srgbClr val="225475"/>
                </a:solidFill>
                <a:latin typeface="Arial"/>
                <a:ea typeface="Arial"/>
                <a:cs typeface="Arial"/>
                <a:sym typeface="Arial"/>
              </a:endParaRPr>
            </a:p>
          </p:txBody>
        </p:sp>
      </p:grpSp>
      <p:grpSp>
        <p:nvGrpSpPr>
          <p:cNvPr id="387" name="Google Shape;387;p21"/>
          <p:cNvGrpSpPr/>
          <p:nvPr/>
        </p:nvGrpSpPr>
        <p:grpSpPr>
          <a:xfrm>
            <a:off x="3079833" y="4868187"/>
            <a:ext cx="2552421" cy="1276210"/>
            <a:chOff x="4695964" y="5267671"/>
            <a:chExt cx="2552421" cy="1276210"/>
          </a:xfrm>
        </p:grpSpPr>
        <p:sp>
          <p:nvSpPr>
            <p:cNvPr id="388" name="Google Shape;388;p21"/>
            <p:cNvSpPr/>
            <p:nvPr/>
          </p:nvSpPr>
          <p:spPr>
            <a:xfrm>
              <a:off x="4695964" y="5267671"/>
              <a:ext cx="2552421" cy="1276210"/>
            </a:xfrm>
            <a:prstGeom prst="roundRect">
              <a:avLst>
                <a:gd name="adj" fmla="val 16667"/>
              </a:avLst>
            </a:prstGeom>
            <a:solidFill>
              <a:schemeClr val="lt1"/>
            </a:solidFill>
            <a:ln w="28575" cap="flat" cmpd="sng">
              <a:solidFill>
                <a:srgbClr val="225475"/>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21"/>
            <p:cNvSpPr txBox="1"/>
            <p:nvPr/>
          </p:nvSpPr>
          <p:spPr>
            <a:xfrm>
              <a:off x="4758263" y="5329970"/>
              <a:ext cx="2427823" cy="1151612"/>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1700" b="0" i="0" u="none" strike="noStrike" cap="none">
                  <a:solidFill>
                    <a:srgbClr val="225475"/>
                  </a:solidFill>
                  <a:latin typeface="Arial"/>
                  <a:ea typeface="Arial"/>
                  <a:cs typeface="Arial"/>
                  <a:sym typeface="Arial"/>
                </a:rPr>
                <a:t>4. Determine Catering Needs and/or Set-Up Needs and Submit Any Necessary Requests</a:t>
              </a:r>
              <a:endParaRPr sz="1400" b="0" i="0" u="none" strike="noStrike" cap="none">
                <a:solidFill>
                  <a:srgbClr val="225475"/>
                </a:solidFill>
                <a:latin typeface="Arial"/>
                <a:ea typeface="Arial"/>
                <a:cs typeface="Arial"/>
                <a:sym typeface="Arial"/>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3"/>
          <p:cNvSpPr txBox="1">
            <a:spLocks noGrp="1"/>
          </p:cNvSpPr>
          <p:nvPr>
            <p:ph type="title"/>
          </p:nvPr>
        </p:nvSpPr>
        <p:spPr>
          <a:xfrm>
            <a:off x="1358900" y="660272"/>
            <a:ext cx="9474300" cy="17856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US" sz="3600" b="1"/>
              <a:t>Procedure for ALL Event Approvals: Virtual, Hybrid and In-Person</a:t>
            </a:r>
            <a:br>
              <a:rPr lang="en-US">
                <a:solidFill>
                  <a:srgbClr val="FF0000"/>
                </a:solidFill>
              </a:rPr>
            </a:br>
            <a:endParaRPr>
              <a:solidFill>
                <a:srgbClr val="FF0000"/>
              </a:solidFill>
            </a:endParaRPr>
          </a:p>
        </p:txBody>
      </p:sp>
      <p:sp>
        <p:nvSpPr>
          <p:cNvPr id="395" name="Google Shape;395;p33"/>
          <p:cNvSpPr txBox="1">
            <a:spLocks noGrp="1"/>
          </p:cNvSpPr>
          <p:nvPr>
            <p:ph type="body" idx="1"/>
          </p:nvPr>
        </p:nvSpPr>
        <p:spPr>
          <a:xfrm>
            <a:off x="1330605" y="1918854"/>
            <a:ext cx="9530700" cy="4629900"/>
          </a:xfrm>
          <a:prstGeom prst="rect">
            <a:avLst/>
          </a:prstGeom>
          <a:noFill/>
          <a:ln>
            <a:noFill/>
          </a:ln>
        </p:spPr>
        <p:txBody>
          <a:bodyPr spcFirstLastPara="1" wrap="square" lIns="0" tIns="0" rIns="0" bIns="0" anchor="t" anchorCtr="0">
            <a:spAutoFit/>
          </a:bodyPr>
          <a:lstStyle/>
          <a:p>
            <a:pPr marL="342900" lvl="0" indent="-342900" algn="l" rtl="0">
              <a:lnSpc>
                <a:spcPct val="100000"/>
              </a:lnSpc>
              <a:spcBef>
                <a:spcPts val="1200"/>
              </a:spcBef>
              <a:spcAft>
                <a:spcPts val="0"/>
              </a:spcAft>
              <a:buClr>
                <a:srgbClr val="225475"/>
              </a:buClr>
              <a:buSzPts val="2760"/>
              <a:buFont typeface="Arial"/>
              <a:buChar char="•"/>
            </a:pPr>
            <a:r>
              <a:rPr lang="en-US" sz="2400">
                <a:solidFill>
                  <a:srgbClr val="225475"/>
                </a:solidFill>
              </a:rPr>
              <a:t>All events held virtually or on any campus of Rowan University must be registered for review and approval through the Office of University Events. </a:t>
            </a:r>
            <a:r>
              <a:rPr lang="en-US" sz="2400" b="1">
                <a:solidFill>
                  <a:srgbClr val="225475"/>
                </a:solidFill>
              </a:rPr>
              <a:t>No events may be held without University approval. </a:t>
            </a:r>
            <a:endParaRPr/>
          </a:p>
          <a:p>
            <a:pPr marL="342900" lvl="0" indent="-342900" algn="l" rtl="0">
              <a:lnSpc>
                <a:spcPct val="100000"/>
              </a:lnSpc>
              <a:spcBef>
                <a:spcPts val="1200"/>
              </a:spcBef>
              <a:spcAft>
                <a:spcPts val="0"/>
              </a:spcAft>
              <a:buClr>
                <a:srgbClr val="225475"/>
              </a:buClr>
              <a:buSzPts val="2760"/>
              <a:buFont typeface="Arial"/>
              <a:buChar char="•"/>
            </a:pPr>
            <a:r>
              <a:rPr lang="en-US" sz="2400">
                <a:solidFill>
                  <a:srgbClr val="225475"/>
                </a:solidFill>
              </a:rPr>
              <a:t>A representative from the club responsible for the event must complete the Student Club Event Submission Form. A Student Affairs team member will submit your event request to University Events for final approval. </a:t>
            </a:r>
            <a:r>
              <a:rPr lang="en-US" sz="2400" u="sng">
                <a:solidFill>
                  <a:srgbClr val="225475"/>
                </a:solidFill>
              </a:rPr>
              <a:t>Please allow 10 business days for approval</a:t>
            </a:r>
            <a:r>
              <a:rPr lang="en-US" sz="2400">
                <a:solidFill>
                  <a:srgbClr val="225475"/>
                </a:solidFill>
              </a:rPr>
              <a:t>. Once the event has been approved, the club representative will receive a confirmation email. </a:t>
            </a:r>
            <a:endParaRPr sz="2400">
              <a:solidFill>
                <a:srgbClr val="225475"/>
              </a:solidFill>
            </a:endParaRPr>
          </a:p>
          <a:p>
            <a:pPr marL="342900" lvl="0" indent="-342900" algn="l" rtl="0">
              <a:lnSpc>
                <a:spcPct val="100000"/>
              </a:lnSpc>
              <a:spcBef>
                <a:spcPts val="1200"/>
              </a:spcBef>
              <a:spcAft>
                <a:spcPts val="0"/>
              </a:spcAft>
              <a:buClr>
                <a:srgbClr val="225475"/>
              </a:buClr>
              <a:buSzPts val="2760"/>
              <a:buChar char="•"/>
            </a:pPr>
            <a:r>
              <a:rPr lang="en-US" sz="2400" b="1">
                <a:solidFill>
                  <a:srgbClr val="225475"/>
                </a:solidFill>
              </a:rPr>
              <a:t>Please allow ample time for the approval process when planning your event.</a:t>
            </a:r>
            <a:endParaRPr sz="2400" b="1">
              <a:solidFill>
                <a:srgbClr val="225475"/>
              </a:solidFill>
            </a:endParaRPr>
          </a:p>
          <a:p>
            <a:pPr marL="0" lvl="0" indent="0" algn="l" rtl="0">
              <a:lnSpc>
                <a:spcPct val="100000"/>
              </a:lnSpc>
              <a:spcBef>
                <a:spcPts val="1200"/>
              </a:spcBef>
              <a:spcAft>
                <a:spcPts val="0"/>
              </a:spcAft>
              <a:buClr>
                <a:srgbClr val="4A2318"/>
              </a:buClr>
              <a:buSzPts val="2000"/>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6"/>
          <p:cNvSpPr txBox="1">
            <a:spLocks noGrp="1"/>
          </p:cNvSpPr>
          <p:nvPr>
            <p:ph type="title"/>
          </p:nvPr>
        </p:nvSpPr>
        <p:spPr>
          <a:xfrm>
            <a:off x="1358900" y="660272"/>
            <a:ext cx="10250714" cy="615553"/>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US" sz="4000" b="1"/>
              <a:t>Student Club Event Submission Form</a:t>
            </a:r>
            <a:endParaRPr sz="4000" b="1"/>
          </a:p>
        </p:txBody>
      </p:sp>
      <p:sp>
        <p:nvSpPr>
          <p:cNvPr id="401" name="Google Shape;401;p56"/>
          <p:cNvSpPr txBox="1">
            <a:spLocks noGrp="1"/>
          </p:cNvSpPr>
          <p:nvPr>
            <p:ph type="body" idx="1"/>
          </p:nvPr>
        </p:nvSpPr>
        <p:spPr>
          <a:xfrm>
            <a:off x="1330605" y="1295400"/>
            <a:ext cx="9530700" cy="5418000"/>
          </a:xfrm>
          <a:prstGeom prst="rect">
            <a:avLst/>
          </a:prstGeom>
          <a:noFill/>
          <a:ln>
            <a:noFill/>
          </a:ln>
        </p:spPr>
        <p:txBody>
          <a:bodyPr spcFirstLastPara="1" wrap="square" lIns="0" tIns="0" rIns="0" bIns="0" anchor="t" anchorCtr="0">
            <a:spAutoFit/>
          </a:bodyPr>
          <a:lstStyle/>
          <a:p>
            <a:pPr marL="342900" lvl="0" indent="-342900" algn="l" rtl="0">
              <a:lnSpc>
                <a:spcPct val="100000"/>
              </a:lnSpc>
              <a:spcBef>
                <a:spcPts val="1200"/>
              </a:spcBef>
              <a:spcAft>
                <a:spcPts val="0"/>
              </a:spcAft>
              <a:buClr>
                <a:srgbClr val="225475"/>
              </a:buClr>
              <a:buSzPts val="2300"/>
              <a:buChar char="•"/>
            </a:pPr>
            <a:r>
              <a:rPr lang="en-US">
                <a:solidFill>
                  <a:srgbClr val="225475"/>
                </a:solidFill>
              </a:rPr>
              <a:t>The Student Club Event Submission Form can be accessed here: </a:t>
            </a:r>
            <a:r>
              <a:rPr lang="en-US" u="sng">
                <a:solidFill>
                  <a:srgbClr val="225475"/>
                </a:solidFill>
                <a:hlinkClick r:id="rId3">
                  <a:extLst>
                    <a:ext uri="{A12FA001-AC4F-418D-AE19-62706E023703}">
                      <ahyp:hlinkClr xmlns:ahyp="http://schemas.microsoft.com/office/drawing/2018/hyperlinkcolor" val="tx"/>
                    </a:ext>
                  </a:extLst>
                </a:hlinkClick>
              </a:rPr>
              <a:t>https://docs.google.com/forms/d/e/1FAIpQLSf_QqnR2FUOOxldPs3qTzdLRJpDDh3tjH2OuJ8lujIGtaiZtg/viewform</a:t>
            </a:r>
            <a:r>
              <a:rPr lang="en-US">
                <a:solidFill>
                  <a:srgbClr val="225475"/>
                </a:solidFill>
              </a:rPr>
              <a:t>.</a:t>
            </a:r>
            <a:endParaRPr/>
          </a:p>
          <a:p>
            <a:pPr marL="342900" lvl="0" indent="-342900" algn="l" rtl="0">
              <a:lnSpc>
                <a:spcPct val="100000"/>
              </a:lnSpc>
              <a:spcBef>
                <a:spcPts val="1200"/>
              </a:spcBef>
              <a:spcAft>
                <a:spcPts val="0"/>
              </a:spcAft>
              <a:buClr>
                <a:srgbClr val="225475"/>
              </a:buClr>
              <a:buSzPts val="2300"/>
              <a:buChar char="•"/>
            </a:pPr>
            <a:r>
              <a:rPr lang="en-US">
                <a:solidFill>
                  <a:srgbClr val="225475"/>
                </a:solidFill>
              </a:rPr>
              <a:t>By filling out the Student Club Event Submission form, your event will be:</a:t>
            </a:r>
            <a:endParaRPr>
              <a:solidFill>
                <a:srgbClr val="225475"/>
              </a:solidFill>
            </a:endParaRPr>
          </a:p>
          <a:p>
            <a:pPr marL="457200" lvl="0" indent="0" algn="l" rtl="0">
              <a:lnSpc>
                <a:spcPct val="100000"/>
              </a:lnSpc>
              <a:spcBef>
                <a:spcPts val="1200"/>
              </a:spcBef>
              <a:spcAft>
                <a:spcPts val="0"/>
              </a:spcAft>
              <a:buSzPts val="1400"/>
              <a:buNone/>
            </a:pPr>
            <a:r>
              <a:rPr lang="en-US">
                <a:solidFill>
                  <a:srgbClr val="225475"/>
                </a:solidFill>
              </a:rPr>
              <a:t>1. Submitted to University Events for final approval</a:t>
            </a:r>
            <a:br>
              <a:rPr lang="en-US">
                <a:solidFill>
                  <a:srgbClr val="225475"/>
                </a:solidFill>
              </a:rPr>
            </a:br>
            <a:r>
              <a:rPr lang="en-US">
                <a:solidFill>
                  <a:srgbClr val="225475"/>
                </a:solidFill>
              </a:rPr>
              <a:t>2. Added to the SGA calendar following University Events approval</a:t>
            </a:r>
            <a:br>
              <a:rPr lang="en-US">
                <a:solidFill>
                  <a:srgbClr val="225475"/>
                </a:solidFill>
              </a:rPr>
            </a:br>
            <a:r>
              <a:rPr lang="en-US">
                <a:solidFill>
                  <a:srgbClr val="225475"/>
                </a:solidFill>
              </a:rPr>
              <a:t>3. Tracked for the SGA year end reports</a:t>
            </a:r>
            <a:endParaRPr>
              <a:solidFill>
                <a:srgbClr val="225475"/>
              </a:solidFill>
            </a:endParaRPr>
          </a:p>
          <a:p>
            <a:pPr marL="342900" lvl="0" indent="-342900" algn="l" rtl="0">
              <a:lnSpc>
                <a:spcPct val="100000"/>
              </a:lnSpc>
              <a:spcBef>
                <a:spcPts val="1200"/>
              </a:spcBef>
              <a:spcAft>
                <a:spcPts val="0"/>
              </a:spcAft>
              <a:buClr>
                <a:srgbClr val="225475"/>
              </a:buClr>
              <a:buSzPts val="2300"/>
              <a:buFont typeface="Arial"/>
              <a:buChar char="•"/>
            </a:pPr>
            <a:r>
              <a:rPr lang="en-US">
                <a:solidFill>
                  <a:srgbClr val="225475"/>
                </a:solidFill>
              </a:rPr>
              <a:t>Once your event is approved through University Events, your event will automatically populate to the SGA Calendar, which can be accessed here: </a:t>
            </a:r>
            <a:r>
              <a:rPr lang="en-US" u="sng">
                <a:solidFill>
                  <a:schemeClr val="hlink"/>
                </a:solidFill>
                <a:hlinkClick r:id="rId4"/>
              </a:rPr>
              <a:t>https://calendar.google.com/calendar/embed?src=rowanSGA%40gmail.com&amp;ctz=America%2FNew_York</a:t>
            </a:r>
            <a:r>
              <a:rPr lang="en-US"/>
              <a:t>. </a:t>
            </a:r>
            <a:endParaRPr>
              <a:solidFill>
                <a:srgbClr val="225475"/>
              </a:solidFill>
            </a:endParaRPr>
          </a:p>
          <a:p>
            <a:pPr marL="342900" lvl="0" indent="-342900" algn="l" rtl="0">
              <a:lnSpc>
                <a:spcPct val="100000"/>
              </a:lnSpc>
              <a:spcBef>
                <a:spcPts val="1200"/>
              </a:spcBef>
              <a:spcAft>
                <a:spcPts val="0"/>
              </a:spcAft>
              <a:buClr>
                <a:srgbClr val="225475"/>
              </a:buClr>
              <a:buSzPts val="2300"/>
              <a:buChar char="•"/>
            </a:pPr>
            <a:r>
              <a:rPr lang="en-US">
                <a:solidFill>
                  <a:srgbClr val="225475"/>
                </a:solidFill>
              </a:rPr>
              <a:t>You can access the Student Club Event Submission Form and SGA Calendar in each edition of the Sunday News, in Weekly Wellness Resources Newsletters, and on Canvas in the “Student Clubs and Professional Associations” folder.</a:t>
            </a:r>
            <a:endParaRPr>
              <a:solidFill>
                <a:srgbClr val="225475"/>
              </a:solidFill>
            </a:endParaRPr>
          </a:p>
          <a:p>
            <a:pPr marL="342900" lvl="0" indent="-215900" algn="l" rtl="0">
              <a:lnSpc>
                <a:spcPct val="100000"/>
              </a:lnSpc>
              <a:spcBef>
                <a:spcPts val="0"/>
              </a:spcBef>
              <a:spcAft>
                <a:spcPts val="0"/>
              </a:spcAft>
              <a:buClr>
                <a:srgbClr val="4A2318"/>
              </a:buClr>
              <a:buSzPts val="2000"/>
              <a:buFont typeface="Arial"/>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39"/>
          <p:cNvSpPr txBox="1">
            <a:spLocks noGrp="1"/>
          </p:cNvSpPr>
          <p:nvPr>
            <p:ph type="title"/>
          </p:nvPr>
        </p:nvSpPr>
        <p:spPr>
          <a:xfrm>
            <a:off x="1424000" y="249734"/>
            <a:ext cx="9697800" cy="696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1"/>
              <a:t>How to Reserve a Room</a:t>
            </a:r>
            <a:endParaRPr b="1"/>
          </a:p>
        </p:txBody>
      </p:sp>
      <p:sp>
        <p:nvSpPr>
          <p:cNvPr id="407" name="Google Shape;407;p39"/>
          <p:cNvSpPr txBox="1"/>
          <p:nvPr/>
        </p:nvSpPr>
        <p:spPr>
          <a:xfrm>
            <a:off x="1424000" y="960798"/>
            <a:ext cx="9851700" cy="5400900"/>
          </a:xfrm>
          <a:prstGeom prst="rect">
            <a:avLst/>
          </a:prstGeom>
          <a:noFill/>
          <a:ln>
            <a:noFill/>
          </a:ln>
        </p:spPr>
        <p:txBody>
          <a:bodyPr spcFirstLastPara="1" wrap="square" lIns="0" tIns="1900" rIns="0" bIns="0" anchor="t" anchorCtr="0">
            <a:spAutoFit/>
          </a:bodyPr>
          <a:lstStyle/>
          <a:p>
            <a:pPr marL="245745" marR="18326" lvl="0" indent="-204470" algn="l" rtl="0">
              <a:lnSpc>
                <a:spcPct val="102899"/>
              </a:lnSpc>
              <a:spcBef>
                <a:spcPts val="0"/>
              </a:spcBef>
              <a:spcAft>
                <a:spcPts val="0"/>
              </a:spcAft>
              <a:buClr>
                <a:srgbClr val="225475"/>
              </a:buClr>
              <a:buSzPts val="2530"/>
              <a:buFont typeface="Arial"/>
              <a:buChar char="•"/>
            </a:pPr>
            <a:r>
              <a:rPr lang="en-US" sz="2200" b="0" i="0" u="none" strike="noStrike" cap="none">
                <a:solidFill>
                  <a:srgbClr val="225475"/>
                </a:solidFill>
                <a:latin typeface="Times New Roman"/>
                <a:ea typeface="Times New Roman"/>
                <a:cs typeface="Times New Roman"/>
                <a:sym typeface="Times New Roman"/>
              </a:rPr>
              <a:t>Please follow this link and fill out the information request </a:t>
            </a:r>
            <a:r>
              <a:rPr lang="en-US" sz="2200" b="1" i="0" u="none" strike="noStrike" cap="none">
                <a:solidFill>
                  <a:srgbClr val="225475"/>
                </a:solidFill>
                <a:latin typeface="Times New Roman"/>
                <a:ea typeface="Times New Roman"/>
                <a:cs typeface="Times New Roman"/>
                <a:sym typeface="Times New Roman"/>
              </a:rPr>
              <a:t>at least two weeks prior to your event</a:t>
            </a:r>
            <a:r>
              <a:rPr lang="en-US" sz="2200" b="0" i="0" u="none" strike="noStrike" cap="none">
                <a:solidFill>
                  <a:srgbClr val="225475"/>
                </a:solidFill>
                <a:latin typeface="Times New Roman"/>
                <a:ea typeface="Times New Roman"/>
                <a:cs typeface="Times New Roman"/>
                <a:sym typeface="Times New Roman"/>
              </a:rPr>
              <a:t>:</a:t>
            </a:r>
            <a:r>
              <a:rPr lang="en-US" sz="2200">
                <a:solidFill>
                  <a:srgbClr val="225475"/>
                </a:solidFill>
                <a:latin typeface="Times New Roman"/>
                <a:ea typeface="Times New Roman"/>
                <a:cs typeface="Times New Roman"/>
                <a:sym typeface="Times New Roman"/>
              </a:rPr>
              <a:t> </a:t>
            </a:r>
            <a:r>
              <a:rPr lang="en-US" sz="2200" u="sng">
                <a:solidFill>
                  <a:schemeClr val="hlink"/>
                </a:solidFill>
                <a:latin typeface="Times New Roman"/>
                <a:ea typeface="Times New Roman"/>
                <a:cs typeface="Times New Roman"/>
                <a:sym typeface="Times New Roman"/>
                <a:hlinkClick r:id="rId3"/>
              </a:rPr>
              <a:t>https://som.rowan.edu/education/studentlife/reserve.html</a:t>
            </a:r>
            <a:r>
              <a:rPr lang="en-US" sz="2200">
                <a:solidFill>
                  <a:srgbClr val="225475"/>
                </a:solidFill>
                <a:latin typeface="Times New Roman"/>
                <a:ea typeface="Times New Roman"/>
                <a:cs typeface="Times New Roman"/>
                <a:sym typeface="Times New Roman"/>
              </a:rPr>
              <a:t> </a:t>
            </a:r>
            <a:endParaRPr sz="2200" b="0" i="0" u="none" strike="sngStrike" cap="none">
              <a:solidFill>
                <a:srgbClr val="FF0000"/>
              </a:solidFill>
              <a:latin typeface="Times New Roman"/>
              <a:ea typeface="Times New Roman"/>
              <a:cs typeface="Times New Roman"/>
              <a:sym typeface="Times New Roman"/>
            </a:endParaRPr>
          </a:p>
          <a:p>
            <a:pPr marL="245745" marR="623570" lvl="0" indent="-204470" algn="l" rtl="0">
              <a:lnSpc>
                <a:spcPct val="103800"/>
              </a:lnSpc>
              <a:spcBef>
                <a:spcPts val="1370"/>
              </a:spcBef>
              <a:spcAft>
                <a:spcPts val="0"/>
              </a:spcAft>
              <a:buClr>
                <a:srgbClr val="225475"/>
              </a:buClr>
              <a:buSzPts val="2530"/>
              <a:buFont typeface="Arial"/>
              <a:buChar char="•"/>
            </a:pPr>
            <a:r>
              <a:rPr lang="en-US" sz="2200" b="0" i="0" u="none" strike="noStrike" cap="none">
                <a:solidFill>
                  <a:srgbClr val="225475"/>
                </a:solidFill>
                <a:latin typeface="Times New Roman"/>
                <a:ea typeface="Times New Roman"/>
                <a:cs typeface="Times New Roman"/>
                <a:sym typeface="Times New Roman"/>
              </a:rPr>
              <a:t>Use the information box to give specific details about your reservation request.</a:t>
            </a:r>
            <a:endParaRPr sz="2200" b="0" i="0" u="none" strike="noStrike" cap="none">
              <a:solidFill>
                <a:srgbClr val="225475"/>
              </a:solidFill>
              <a:latin typeface="Times New Roman"/>
              <a:ea typeface="Times New Roman"/>
              <a:cs typeface="Times New Roman"/>
              <a:sym typeface="Times New Roman"/>
            </a:endParaRPr>
          </a:p>
          <a:p>
            <a:pPr marL="245745" marR="1468120" lvl="0" indent="-211454" algn="l" rtl="0">
              <a:lnSpc>
                <a:spcPct val="100000"/>
              </a:lnSpc>
              <a:spcBef>
                <a:spcPts val="1145"/>
              </a:spcBef>
              <a:spcAft>
                <a:spcPts val="0"/>
              </a:spcAft>
              <a:buClr>
                <a:srgbClr val="225475"/>
              </a:buClr>
              <a:buSzPts val="2530"/>
              <a:buFont typeface="Times New Roman"/>
              <a:buChar char="•"/>
            </a:pPr>
            <a:r>
              <a:rPr lang="en-US" sz="2200" b="0" i="0" u="none" strike="noStrike" cap="none">
                <a:solidFill>
                  <a:srgbClr val="225475"/>
                </a:solidFill>
                <a:latin typeface="Times New Roman"/>
                <a:ea typeface="Times New Roman"/>
                <a:cs typeface="Times New Roman"/>
                <a:sym typeface="Times New Roman"/>
              </a:rPr>
              <a:t>Students can check if a room appears available through 25Live: </a:t>
            </a:r>
            <a:r>
              <a:rPr lang="en-US" sz="2200" b="0" i="0" u="sng" strike="noStrike" cap="none">
                <a:solidFill>
                  <a:schemeClr val="hlink"/>
                </a:solidFill>
                <a:latin typeface="Times New Roman"/>
                <a:ea typeface="Times New Roman"/>
                <a:cs typeface="Times New Roman"/>
                <a:sym typeface="Times New Roman"/>
                <a:hlinkClick r:id="rId4"/>
              </a:rPr>
              <a:t>https://25live.collegenet.com/rowansom</a:t>
            </a:r>
            <a:r>
              <a:rPr lang="en-US" sz="2200" b="0" i="0" u="none" strike="noStrike" cap="none">
                <a:solidFill>
                  <a:srgbClr val="225475"/>
                </a:solidFill>
                <a:latin typeface="Times New Roman"/>
                <a:ea typeface="Times New Roman"/>
                <a:cs typeface="Times New Roman"/>
                <a:sym typeface="Times New Roman"/>
              </a:rPr>
              <a:t>. </a:t>
            </a:r>
            <a:endParaRPr sz="2200" b="0" i="0" u="none" strike="noStrike" cap="none">
              <a:solidFill>
                <a:srgbClr val="188E8D"/>
              </a:solidFill>
              <a:latin typeface="Times New Roman"/>
              <a:ea typeface="Times New Roman"/>
              <a:cs typeface="Times New Roman"/>
              <a:sym typeface="Times New Roman"/>
            </a:endParaRPr>
          </a:p>
          <a:p>
            <a:pPr marL="861694" marR="5080" lvl="1" indent="-406400" algn="l" rtl="0">
              <a:lnSpc>
                <a:spcPct val="100000"/>
              </a:lnSpc>
              <a:spcBef>
                <a:spcPts val="1140"/>
              </a:spcBef>
              <a:spcAft>
                <a:spcPts val="0"/>
              </a:spcAft>
              <a:buClr>
                <a:srgbClr val="225475"/>
              </a:buClr>
              <a:buSzPts val="2090"/>
              <a:buFont typeface="Arial"/>
              <a:buChar char="○"/>
            </a:pPr>
            <a:r>
              <a:rPr lang="en-US" sz="2200" b="0" i="0" u="none" strike="noStrike" cap="none">
                <a:solidFill>
                  <a:srgbClr val="225475"/>
                </a:solidFill>
                <a:latin typeface="Times New Roman"/>
                <a:ea typeface="Times New Roman"/>
                <a:cs typeface="Times New Roman"/>
                <a:sym typeface="Times New Roman"/>
              </a:rPr>
              <a:t>Note: Even IF a room appears available, there is no guarantee until the room reservation is submitted and confirmed. It is helpful to include alternate rooms in your request.</a:t>
            </a:r>
            <a:endParaRPr sz="2200" b="0" i="0" u="none" strike="noStrike" cap="none">
              <a:solidFill>
                <a:srgbClr val="225475"/>
              </a:solidFill>
              <a:latin typeface="Times New Roman"/>
              <a:ea typeface="Times New Roman"/>
              <a:cs typeface="Times New Roman"/>
              <a:sym typeface="Times New Roman"/>
            </a:endParaRPr>
          </a:p>
          <a:p>
            <a:pPr marL="245745" marR="59055" lvl="0" indent="-211454" algn="l" rtl="0">
              <a:lnSpc>
                <a:spcPct val="100000"/>
              </a:lnSpc>
              <a:spcBef>
                <a:spcPts val="1140"/>
              </a:spcBef>
              <a:spcAft>
                <a:spcPts val="0"/>
              </a:spcAft>
              <a:buClr>
                <a:srgbClr val="225475"/>
              </a:buClr>
              <a:buSzPts val="2530"/>
              <a:buFont typeface="Times New Roman"/>
              <a:buChar char="•"/>
            </a:pPr>
            <a:r>
              <a:rPr lang="en-US" sz="2200" b="0" i="0" u="none" strike="noStrike" cap="none">
                <a:solidFill>
                  <a:srgbClr val="225475"/>
                </a:solidFill>
                <a:latin typeface="Times New Roman"/>
                <a:ea typeface="Times New Roman"/>
                <a:cs typeface="Times New Roman"/>
                <a:sym typeface="Times New Roman"/>
              </a:rPr>
              <a:t>WAIT until your receive email confirmation from Naomi that your room is reserved.</a:t>
            </a:r>
            <a:endParaRPr sz="2200" b="0" i="0" u="none" strike="noStrike" cap="none">
              <a:solidFill>
                <a:srgbClr val="225475"/>
              </a:solidFill>
              <a:latin typeface="Times New Roman"/>
              <a:ea typeface="Times New Roman"/>
              <a:cs typeface="Times New Roman"/>
              <a:sym typeface="Times New Roman"/>
            </a:endParaRPr>
          </a:p>
          <a:p>
            <a:pPr marL="245745" marR="0" lvl="0" indent="-204470" algn="l" rtl="0">
              <a:lnSpc>
                <a:spcPct val="100000"/>
              </a:lnSpc>
              <a:spcBef>
                <a:spcPts val="1480"/>
              </a:spcBef>
              <a:spcAft>
                <a:spcPts val="0"/>
              </a:spcAft>
              <a:buClr>
                <a:srgbClr val="225475"/>
              </a:buClr>
              <a:buSzPts val="2530"/>
              <a:buFont typeface="Arial"/>
              <a:buChar char="•"/>
            </a:pPr>
            <a:r>
              <a:rPr lang="en-US" sz="2200" b="0" i="0" u="none" strike="noStrike" cap="none">
                <a:solidFill>
                  <a:srgbClr val="225475"/>
                </a:solidFill>
                <a:latin typeface="Times New Roman"/>
                <a:ea typeface="Times New Roman"/>
                <a:cs typeface="Times New Roman"/>
                <a:sym typeface="Times New Roman"/>
              </a:rPr>
              <a:t>Reservations can take up to 72 hours to be processed.</a:t>
            </a:r>
            <a:endParaRPr sz="2200" b="0" i="0" u="none" strike="noStrike" cap="none">
              <a:solidFill>
                <a:srgbClr val="225475"/>
              </a:solidFill>
              <a:latin typeface="Arial"/>
              <a:ea typeface="Arial"/>
              <a:cs typeface="Arial"/>
              <a:sym typeface="Arial"/>
            </a:endParaRPr>
          </a:p>
          <a:p>
            <a:pPr marL="245745" marR="0" lvl="0" indent="-204470" algn="l" rtl="0">
              <a:lnSpc>
                <a:spcPct val="100000"/>
              </a:lnSpc>
              <a:spcBef>
                <a:spcPts val="1480"/>
              </a:spcBef>
              <a:spcAft>
                <a:spcPts val="0"/>
              </a:spcAft>
              <a:buClr>
                <a:srgbClr val="FF0000"/>
              </a:buClr>
              <a:buSzPts val="2530"/>
              <a:buFont typeface="Arial"/>
              <a:buChar char="•"/>
            </a:pPr>
            <a:r>
              <a:rPr lang="en-US" sz="2200" b="1" i="0" u="none" strike="noStrike" cap="none">
                <a:solidFill>
                  <a:srgbClr val="FF0000"/>
                </a:solidFill>
                <a:latin typeface="Times New Roman"/>
                <a:ea typeface="Times New Roman"/>
                <a:cs typeface="Times New Roman"/>
                <a:sym typeface="Times New Roman"/>
              </a:rPr>
              <a:t>Note: Approval of a room reservation does not signify approval from University Events of your event and vice versa.</a:t>
            </a:r>
            <a:endParaRPr sz="2200" b="0" i="0" u="none" strike="noStrike" cap="non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8"/>
          <p:cNvSpPr txBox="1">
            <a:spLocks noGrp="1"/>
          </p:cNvSpPr>
          <p:nvPr>
            <p:ph type="title"/>
          </p:nvPr>
        </p:nvSpPr>
        <p:spPr>
          <a:xfrm>
            <a:off x="1371600" y="426225"/>
            <a:ext cx="10263600" cy="690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1"/>
              <a:t>How to Request AV &amp; Print Support</a:t>
            </a:r>
            <a:endParaRPr b="1"/>
          </a:p>
        </p:txBody>
      </p:sp>
      <p:sp>
        <p:nvSpPr>
          <p:cNvPr id="413" name="Google Shape;413;p38"/>
          <p:cNvSpPr txBox="1"/>
          <p:nvPr/>
        </p:nvSpPr>
        <p:spPr>
          <a:xfrm>
            <a:off x="1371588" y="1116228"/>
            <a:ext cx="9396600" cy="4986600"/>
          </a:xfrm>
          <a:prstGeom prst="rect">
            <a:avLst/>
          </a:prstGeom>
          <a:noFill/>
          <a:ln>
            <a:noFill/>
          </a:ln>
        </p:spPr>
        <p:txBody>
          <a:bodyPr spcFirstLastPara="1" wrap="square" lIns="0" tIns="9525" rIns="0" bIns="0" anchor="t" anchorCtr="0">
            <a:spAutoFit/>
          </a:bodyPr>
          <a:lstStyle/>
          <a:p>
            <a:pPr marL="347472" marR="77470" lvl="0" indent="-347472" algn="l" rtl="0">
              <a:lnSpc>
                <a:spcPct val="100899"/>
              </a:lnSpc>
              <a:spcBef>
                <a:spcPts val="0"/>
              </a:spcBef>
              <a:spcAft>
                <a:spcPts val="0"/>
              </a:spcAft>
              <a:buClr>
                <a:srgbClr val="225475"/>
              </a:buClr>
              <a:buSzPts val="2530"/>
              <a:buFont typeface="Arial"/>
              <a:buChar char="•"/>
            </a:pPr>
            <a:r>
              <a:rPr lang="en-US" sz="2200" b="0" i="0" u="none" strike="noStrike" cap="none">
                <a:solidFill>
                  <a:srgbClr val="225475"/>
                </a:solidFill>
                <a:latin typeface="Times New Roman"/>
                <a:ea typeface="Times New Roman"/>
                <a:cs typeface="Times New Roman"/>
                <a:sym typeface="Times New Roman"/>
              </a:rPr>
              <a:t>Please note that MOST rooms within the Academic Center will allow you to have access to a projector, laptop/computer, and microphone.</a:t>
            </a:r>
            <a:endParaRPr sz="2200" b="0" i="0" u="none" strike="noStrike" cap="none">
              <a:solidFill>
                <a:srgbClr val="225475"/>
              </a:solidFill>
              <a:latin typeface="Arial"/>
              <a:ea typeface="Arial"/>
              <a:cs typeface="Arial"/>
              <a:sym typeface="Arial"/>
            </a:endParaRPr>
          </a:p>
          <a:p>
            <a:pPr marL="12700" marR="77470" lvl="0" indent="0" algn="l" rtl="0">
              <a:lnSpc>
                <a:spcPct val="100899"/>
              </a:lnSpc>
              <a:spcBef>
                <a:spcPts val="0"/>
              </a:spcBef>
              <a:spcAft>
                <a:spcPts val="0"/>
              </a:spcAft>
              <a:buClr>
                <a:srgbClr val="000000"/>
              </a:buClr>
              <a:buSzPts val="2200"/>
              <a:buFont typeface="Arial"/>
              <a:buNone/>
            </a:pPr>
            <a:endParaRPr sz="2200" b="0" i="0" u="none" strike="noStrike" cap="none">
              <a:solidFill>
                <a:srgbClr val="225475"/>
              </a:solidFill>
              <a:latin typeface="Times New Roman"/>
              <a:ea typeface="Times New Roman"/>
              <a:cs typeface="Times New Roman"/>
              <a:sym typeface="Times New Roman"/>
            </a:endParaRPr>
          </a:p>
          <a:p>
            <a:pPr marL="347472" marR="77470" lvl="0" indent="-347472" algn="l" rtl="0">
              <a:lnSpc>
                <a:spcPct val="100899"/>
              </a:lnSpc>
              <a:spcBef>
                <a:spcPts val="0"/>
              </a:spcBef>
              <a:spcAft>
                <a:spcPts val="0"/>
              </a:spcAft>
              <a:buClr>
                <a:srgbClr val="225475"/>
              </a:buClr>
              <a:buSzPts val="2530"/>
              <a:buFont typeface="Arial"/>
              <a:buChar char="•"/>
            </a:pPr>
            <a:r>
              <a:rPr lang="en-US" sz="2200" b="0" i="0" u="none" strike="noStrike" cap="none">
                <a:solidFill>
                  <a:srgbClr val="225475"/>
                </a:solidFill>
                <a:latin typeface="Times New Roman"/>
                <a:ea typeface="Times New Roman"/>
                <a:cs typeface="Times New Roman"/>
                <a:sym typeface="Times New Roman"/>
              </a:rPr>
              <a:t>If you have a need for any AV equipment for your event that is not already provided to you, send your request to Brittany Quintana at </a:t>
            </a:r>
            <a:r>
              <a:rPr lang="en-US" sz="2200" b="0" i="0" u="sng" strike="noStrike" cap="none">
                <a:solidFill>
                  <a:srgbClr val="225475"/>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quinta02@rowan.edu</a:t>
            </a:r>
            <a:r>
              <a:rPr lang="en-US" sz="2200" b="0" i="0" u="none" strike="noStrike" cap="none">
                <a:solidFill>
                  <a:srgbClr val="225475"/>
                </a:solidFill>
                <a:latin typeface="Times New Roman"/>
                <a:ea typeface="Times New Roman"/>
                <a:cs typeface="Times New Roman"/>
                <a:sym typeface="Times New Roman"/>
              </a:rPr>
              <a:t>. </a:t>
            </a:r>
            <a:endParaRPr/>
          </a:p>
          <a:p>
            <a:pPr marL="0" marR="77470" lvl="0" indent="0" algn="l" rtl="0">
              <a:lnSpc>
                <a:spcPct val="100899"/>
              </a:lnSpc>
              <a:spcBef>
                <a:spcPts val="0"/>
              </a:spcBef>
              <a:spcAft>
                <a:spcPts val="0"/>
              </a:spcAft>
              <a:buNone/>
            </a:pPr>
            <a:endParaRPr sz="2200" b="0" i="0" u="none" strike="noStrike" cap="none">
              <a:solidFill>
                <a:schemeClr val="dk1"/>
              </a:solidFill>
              <a:latin typeface="Times New Roman"/>
              <a:ea typeface="Times New Roman"/>
              <a:cs typeface="Times New Roman"/>
              <a:sym typeface="Times New Roman"/>
            </a:endParaRPr>
          </a:p>
          <a:p>
            <a:pPr marL="347472" marR="5080" lvl="0" indent="-347472" algn="l" rtl="0">
              <a:lnSpc>
                <a:spcPct val="100499"/>
              </a:lnSpc>
              <a:spcBef>
                <a:spcPts val="0"/>
              </a:spcBef>
              <a:spcAft>
                <a:spcPts val="0"/>
              </a:spcAft>
              <a:buClr>
                <a:srgbClr val="225475"/>
              </a:buClr>
              <a:buSzPts val="2530"/>
              <a:buFont typeface="Arial"/>
              <a:buChar char="•"/>
            </a:pPr>
            <a:r>
              <a:rPr lang="en-US" sz="2200" b="0" i="0" u="none" strike="noStrike" cap="none">
                <a:solidFill>
                  <a:srgbClr val="225475"/>
                </a:solidFill>
                <a:latin typeface="Times New Roman"/>
                <a:ea typeface="Times New Roman"/>
                <a:cs typeface="Times New Roman"/>
                <a:sym typeface="Times New Roman"/>
              </a:rPr>
              <a:t>Design &amp; Printing Needs (Posters/flyers) – Send your request to Brittany Quintana at </a:t>
            </a:r>
            <a:r>
              <a:rPr lang="en-US" sz="2200" b="0" i="0" u="sng" strike="noStrike" cap="none">
                <a:solidFill>
                  <a:srgbClr val="225475"/>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quinta02@rowan.edu</a:t>
            </a:r>
            <a:r>
              <a:rPr lang="en-US" sz="2200" b="0" i="0" u="none" strike="noStrike" cap="none">
                <a:solidFill>
                  <a:srgbClr val="225475"/>
                </a:solidFill>
                <a:latin typeface="Times New Roman"/>
                <a:ea typeface="Times New Roman"/>
                <a:cs typeface="Times New Roman"/>
                <a:sym typeface="Times New Roman"/>
              </a:rPr>
              <a:t> for final submission. There are no costs associated with design work, but there are costs associated with printing requests. Costs will come directly from your club account.</a:t>
            </a:r>
            <a:endParaRPr sz="2200" b="0" i="0" u="none" strike="noStrike" cap="none">
              <a:solidFill>
                <a:srgbClr val="225475"/>
              </a:solidFill>
              <a:latin typeface="Times New Roman"/>
              <a:ea typeface="Times New Roman"/>
              <a:cs typeface="Times New Roman"/>
              <a:sym typeface="Times New Roman"/>
            </a:endParaRPr>
          </a:p>
          <a:p>
            <a:pPr marL="347472" marR="5080" lvl="0" indent="-186817" algn="l" rtl="0">
              <a:lnSpc>
                <a:spcPct val="100499"/>
              </a:lnSpc>
              <a:spcBef>
                <a:spcPts val="0"/>
              </a:spcBef>
              <a:spcAft>
                <a:spcPts val="0"/>
              </a:spcAft>
              <a:buClr>
                <a:srgbClr val="225475"/>
              </a:buClr>
              <a:buSzPts val="2530"/>
              <a:buFont typeface="Arial"/>
              <a:buNone/>
            </a:pPr>
            <a:endParaRPr sz="2200" b="1" i="0" u="none" strike="noStrike" cap="none">
              <a:solidFill>
                <a:srgbClr val="225475"/>
              </a:solidFill>
              <a:latin typeface="Times New Roman"/>
              <a:ea typeface="Times New Roman"/>
              <a:cs typeface="Times New Roman"/>
              <a:sym typeface="Times New Roman"/>
            </a:endParaRPr>
          </a:p>
          <a:p>
            <a:pPr marL="347472" marR="5080" lvl="0" indent="-347472" algn="l" rtl="0">
              <a:lnSpc>
                <a:spcPct val="100499"/>
              </a:lnSpc>
              <a:spcBef>
                <a:spcPts val="0"/>
              </a:spcBef>
              <a:spcAft>
                <a:spcPts val="0"/>
              </a:spcAft>
              <a:buClr>
                <a:srgbClr val="225475"/>
              </a:buClr>
              <a:buSzPts val="2530"/>
              <a:buFont typeface="Arial"/>
              <a:buChar char="•"/>
            </a:pPr>
            <a:r>
              <a:rPr lang="en-US" sz="2200" b="1" i="0" u="none" strike="noStrike" cap="none">
                <a:solidFill>
                  <a:srgbClr val="225475"/>
                </a:solidFill>
                <a:latin typeface="Times New Roman"/>
                <a:ea typeface="Times New Roman"/>
                <a:cs typeface="Times New Roman"/>
                <a:sym typeface="Times New Roman"/>
              </a:rPr>
              <a:t>Please allow at least five business days for your A/V, design and print requests.</a:t>
            </a:r>
            <a:endParaRPr sz="2200" b="0" i="0" u="none" strike="noStrike" cap="none">
              <a:solidFill>
                <a:srgbClr val="225475"/>
              </a:solidFill>
              <a:latin typeface="Times New Roman"/>
              <a:ea typeface="Times New Roman"/>
              <a:cs typeface="Times New Roman"/>
              <a:sym typeface="Times New Roman"/>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40"/>
          <p:cNvSpPr txBox="1">
            <a:spLocks noGrp="1"/>
          </p:cNvSpPr>
          <p:nvPr>
            <p:ph type="title"/>
          </p:nvPr>
        </p:nvSpPr>
        <p:spPr>
          <a:xfrm>
            <a:off x="1518920" y="443919"/>
            <a:ext cx="8917200" cy="715800"/>
          </a:xfrm>
          <a:prstGeom prst="rect">
            <a:avLst/>
          </a:prstGeom>
          <a:noFill/>
          <a:ln>
            <a:noFill/>
          </a:ln>
        </p:spPr>
        <p:txBody>
          <a:bodyPr spcFirstLastPara="1" wrap="square" lIns="0" tIns="38100" rIns="0" bIns="0" anchor="t" anchorCtr="0">
            <a:spAutoFit/>
          </a:bodyPr>
          <a:lstStyle/>
          <a:p>
            <a:pPr marL="12700" marR="5080" lvl="0" indent="0" algn="l" rtl="0">
              <a:lnSpc>
                <a:spcPct val="119318"/>
              </a:lnSpc>
              <a:spcBef>
                <a:spcPts val="0"/>
              </a:spcBef>
              <a:spcAft>
                <a:spcPts val="0"/>
              </a:spcAft>
              <a:buSzPts val="1400"/>
              <a:buNone/>
            </a:pPr>
            <a:r>
              <a:rPr lang="en-US" b="1"/>
              <a:t>Student Club Tabling</a:t>
            </a:r>
            <a:endParaRPr b="1"/>
          </a:p>
        </p:txBody>
      </p:sp>
      <p:sp>
        <p:nvSpPr>
          <p:cNvPr id="419" name="Google Shape;419;p40"/>
          <p:cNvSpPr txBox="1"/>
          <p:nvPr/>
        </p:nvSpPr>
        <p:spPr>
          <a:xfrm>
            <a:off x="1518895" y="1285268"/>
            <a:ext cx="9154200" cy="4779300"/>
          </a:xfrm>
          <a:prstGeom prst="rect">
            <a:avLst/>
          </a:prstGeom>
          <a:noFill/>
          <a:ln>
            <a:noFill/>
          </a:ln>
        </p:spPr>
        <p:txBody>
          <a:bodyPr spcFirstLastPara="1" wrap="square" lIns="0" tIns="43175" rIns="0" bIns="0" anchor="t" anchorCtr="0">
            <a:spAutoFit/>
          </a:bodyPr>
          <a:lstStyle/>
          <a:p>
            <a:pPr marL="444500" marR="330200" lvl="0" indent="-342900" algn="l" rtl="0">
              <a:lnSpc>
                <a:spcPct val="111363"/>
              </a:lnSpc>
              <a:spcBef>
                <a:spcPts val="0"/>
              </a:spcBef>
              <a:spcAft>
                <a:spcPts val="0"/>
              </a:spcAft>
              <a:buClr>
                <a:srgbClr val="225475"/>
              </a:buClr>
              <a:buSzPts val="2530"/>
              <a:buFont typeface="Arial"/>
              <a:buChar char="•"/>
            </a:pPr>
            <a:r>
              <a:rPr lang="en-US" sz="2200" b="0" i="0" u="none" strike="noStrike" cap="none">
                <a:solidFill>
                  <a:srgbClr val="225475"/>
                </a:solidFill>
                <a:latin typeface="Times New Roman"/>
                <a:ea typeface="Times New Roman"/>
                <a:cs typeface="Times New Roman"/>
                <a:sym typeface="Times New Roman"/>
              </a:rPr>
              <a:t>If you only want to reserve a table/chairs in the Atrium or UEC, please submit a table request to Naomi Mastrocola in Student Affairs at</a:t>
            </a:r>
            <a:r>
              <a:rPr lang="en-US" sz="2200">
                <a:solidFill>
                  <a:srgbClr val="225475"/>
                </a:solidFill>
                <a:latin typeface="Times New Roman"/>
                <a:ea typeface="Times New Roman"/>
                <a:cs typeface="Times New Roman"/>
                <a:sym typeface="Times New Roman"/>
              </a:rPr>
              <a:t> </a:t>
            </a:r>
            <a:r>
              <a:rPr lang="en-US" sz="2200" u="sng">
                <a:solidFill>
                  <a:schemeClr val="hlink"/>
                </a:solidFill>
                <a:latin typeface="Times New Roman"/>
                <a:ea typeface="Times New Roman"/>
                <a:cs typeface="Times New Roman"/>
                <a:sym typeface="Times New Roman"/>
                <a:hlinkClick r:id="rId3"/>
              </a:rPr>
              <a:t>spinanr@rowan.edu</a:t>
            </a:r>
            <a:r>
              <a:rPr lang="en-US" sz="2200">
                <a:solidFill>
                  <a:srgbClr val="225475"/>
                </a:solidFill>
                <a:latin typeface="Times New Roman"/>
                <a:ea typeface="Times New Roman"/>
                <a:cs typeface="Times New Roman"/>
                <a:sym typeface="Times New Roman"/>
              </a:rPr>
              <a:t>. </a:t>
            </a:r>
            <a:endParaRPr/>
          </a:p>
          <a:p>
            <a:pPr marL="101600" marR="330200" lvl="0" indent="0" algn="l" rtl="0">
              <a:lnSpc>
                <a:spcPct val="111363"/>
              </a:lnSpc>
              <a:spcBef>
                <a:spcPts val="0"/>
              </a:spcBef>
              <a:spcAft>
                <a:spcPts val="0"/>
              </a:spcAft>
              <a:buNone/>
            </a:pPr>
            <a:endParaRPr sz="2200" b="0" i="0" u="none" strike="noStrike" cap="none">
              <a:solidFill>
                <a:schemeClr val="dk1"/>
              </a:solidFill>
              <a:latin typeface="Times New Roman"/>
              <a:ea typeface="Times New Roman"/>
              <a:cs typeface="Times New Roman"/>
              <a:sym typeface="Times New Roman"/>
            </a:endParaRPr>
          </a:p>
          <a:p>
            <a:pPr marL="444500" marR="330200" lvl="0" indent="-342900" algn="l" rtl="0">
              <a:lnSpc>
                <a:spcPct val="111363"/>
              </a:lnSpc>
              <a:spcBef>
                <a:spcPts val="0"/>
              </a:spcBef>
              <a:spcAft>
                <a:spcPts val="0"/>
              </a:spcAft>
              <a:buClr>
                <a:srgbClr val="225475"/>
              </a:buClr>
              <a:buSzPts val="2530"/>
              <a:buFont typeface="Arial"/>
              <a:buChar char="•"/>
            </a:pPr>
            <a:r>
              <a:rPr lang="en-US" sz="2200" b="0" i="0" u="none" strike="noStrike" cap="none">
                <a:solidFill>
                  <a:srgbClr val="225475"/>
                </a:solidFill>
                <a:latin typeface="Times New Roman"/>
                <a:ea typeface="Times New Roman"/>
                <a:cs typeface="Times New Roman"/>
                <a:sym typeface="Times New Roman"/>
              </a:rPr>
              <a:t>If you only want to reserve a table/chairs in the student lounge area at Sewell, please submit a table request to Brittany Mitchell in Student Affairs at</a:t>
            </a:r>
            <a:r>
              <a:rPr lang="en-US" sz="2200">
                <a:solidFill>
                  <a:srgbClr val="225475"/>
                </a:solidFill>
                <a:latin typeface="Times New Roman"/>
                <a:ea typeface="Times New Roman"/>
                <a:cs typeface="Times New Roman"/>
                <a:sym typeface="Times New Roman"/>
              </a:rPr>
              <a:t> </a:t>
            </a:r>
            <a:r>
              <a:rPr lang="en-US" sz="2200" u="sng">
                <a:solidFill>
                  <a:schemeClr val="hlink"/>
                </a:solidFill>
                <a:latin typeface="Times New Roman"/>
                <a:ea typeface="Times New Roman"/>
                <a:cs typeface="Times New Roman"/>
                <a:sym typeface="Times New Roman"/>
                <a:hlinkClick r:id="rId4"/>
              </a:rPr>
              <a:t>mitchellba@rowan.edu</a:t>
            </a:r>
            <a:r>
              <a:rPr lang="en-US" sz="2200">
                <a:solidFill>
                  <a:srgbClr val="225475"/>
                </a:solidFill>
                <a:latin typeface="Times New Roman"/>
                <a:ea typeface="Times New Roman"/>
                <a:cs typeface="Times New Roman"/>
                <a:sym typeface="Times New Roman"/>
              </a:rPr>
              <a:t>. </a:t>
            </a:r>
            <a:endParaRPr sz="2200" b="0" i="0" u="none" strike="noStrike" cap="none">
              <a:solidFill>
                <a:srgbClr val="225475"/>
              </a:solidFill>
              <a:latin typeface="Times New Roman"/>
              <a:ea typeface="Times New Roman"/>
              <a:cs typeface="Times New Roman"/>
              <a:sym typeface="Times New Roman"/>
            </a:endParaRPr>
          </a:p>
          <a:p>
            <a:pPr marL="457200" marR="330200" lvl="0" indent="0" algn="l" rtl="0">
              <a:lnSpc>
                <a:spcPct val="111363"/>
              </a:lnSpc>
              <a:spcBef>
                <a:spcPts val="0"/>
              </a:spcBef>
              <a:spcAft>
                <a:spcPts val="0"/>
              </a:spcAft>
              <a:buClr>
                <a:srgbClr val="000000"/>
              </a:buClr>
              <a:buSzPts val="2200"/>
              <a:buFont typeface="Arial"/>
              <a:buNone/>
            </a:pPr>
            <a:endParaRPr sz="2200" b="0" i="0" u="none" strike="noStrike" cap="none">
              <a:solidFill>
                <a:srgbClr val="4A2318"/>
              </a:solidFill>
              <a:latin typeface="Times New Roman"/>
              <a:ea typeface="Times New Roman"/>
              <a:cs typeface="Times New Roman"/>
              <a:sym typeface="Times New Roman"/>
            </a:endParaRPr>
          </a:p>
          <a:p>
            <a:pPr marL="444500" marR="330200" lvl="0" indent="-342900" algn="l" rtl="0">
              <a:lnSpc>
                <a:spcPct val="111363"/>
              </a:lnSpc>
              <a:spcBef>
                <a:spcPts val="0"/>
              </a:spcBef>
              <a:spcAft>
                <a:spcPts val="0"/>
              </a:spcAft>
              <a:buClr>
                <a:srgbClr val="225475"/>
              </a:buClr>
              <a:buSzPts val="2530"/>
              <a:buFont typeface="Arial"/>
              <a:buChar char="•"/>
            </a:pPr>
            <a:r>
              <a:rPr lang="en-US" sz="2200" b="0" i="0" u="none" strike="noStrike" cap="none">
                <a:solidFill>
                  <a:srgbClr val="225475"/>
                </a:solidFill>
                <a:latin typeface="Times New Roman"/>
                <a:ea typeface="Times New Roman"/>
                <a:cs typeface="Times New Roman"/>
                <a:sym typeface="Times New Roman"/>
              </a:rPr>
              <a:t>At least five business days notice is required for these requests.</a:t>
            </a:r>
            <a:endParaRPr sz="2200" b="0" i="0" u="none" strike="noStrike" cap="none">
              <a:solidFill>
                <a:srgbClr val="225475"/>
              </a:solidFill>
              <a:latin typeface="Times New Roman"/>
              <a:ea typeface="Times New Roman"/>
              <a:cs typeface="Times New Roman"/>
              <a:sym typeface="Times New Roman"/>
            </a:endParaRPr>
          </a:p>
          <a:p>
            <a:pPr marL="0" marR="553085" lvl="0" indent="0" algn="l" rtl="0">
              <a:lnSpc>
                <a:spcPct val="130700"/>
              </a:lnSpc>
              <a:spcBef>
                <a:spcPts val="215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553085" lvl="0" indent="0" algn="l" rtl="0">
              <a:lnSpc>
                <a:spcPct val="130700"/>
              </a:lnSpc>
              <a:spcBef>
                <a:spcPts val="2150"/>
              </a:spcBef>
              <a:spcAft>
                <a:spcPts val="0"/>
              </a:spcAft>
              <a:buClr>
                <a:srgbClr val="000000"/>
              </a:buClr>
              <a:buSzPts val="2200"/>
              <a:buFont typeface="Arial"/>
              <a:buNone/>
            </a:pPr>
            <a:endParaRPr sz="2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6"/>
          <p:cNvSpPr txBox="1"/>
          <p:nvPr/>
        </p:nvSpPr>
        <p:spPr>
          <a:xfrm>
            <a:off x="1492167" y="578013"/>
            <a:ext cx="9965400" cy="707400"/>
          </a:xfrm>
          <a:prstGeom prst="rect">
            <a:avLst/>
          </a:prstGeom>
          <a:noFill/>
          <a:ln>
            <a:noFill/>
          </a:ln>
        </p:spPr>
        <p:txBody>
          <a:bodyPr spcFirstLastPara="1" wrap="square" lIns="0" tIns="90800" rIns="0" bIns="0" anchor="t" anchorCtr="0">
            <a:spAutoFit/>
          </a:bodyPr>
          <a:lstStyle/>
          <a:p>
            <a:pPr marL="12700" marR="5080" lvl="0" indent="0" algn="l" rtl="0">
              <a:lnSpc>
                <a:spcPct val="107500"/>
              </a:lnSpc>
              <a:spcBef>
                <a:spcPts val="0"/>
              </a:spcBef>
              <a:spcAft>
                <a:spcPts val="0"/>
              </a:spcAft>
              <a:buClr>
                <a:srgbClr val="000000"/>
              </a:buClr>
              <a:buSzPts val="4000"/>
              <a:buFont typeface="Arial"/>
              <a:buNone/>
            </a:pPr>
            <a:r>
              <a:rPr lang="en-US" sz="4000" b="1" i="0" u="none" strike="noStrike" cap="none">
                <a:solidFill>
                  <a:srgbClr val="225475"/>
                </a:solidFill>
                <a:latin typeface="Arial"/>
                <a:ea typeface="Arial"/>
                <a:cs typeface="Arial"/>
                <a:sym typeface="Arial"/>
              </a:rPr>
              <a:t>Large Meetings</a:t>
            </a:r>
            <a:r>
              <a:rPr lang="en-US" sz="4000" b="1">
                <a:solidFill>
                  <a:srgbClr val="225475"/>
                </a:solidFill>
              </a:rPr>
              <a:t> &amp;</a:t>
            </a:r>
            <a:r>
              <a:rPr lang="en-US" sz="4000" b="1" i="0" u="none" strike="noStrike" cap="none">
                <a:solidFill>
                  <a:srgbClr val="225475"/>
                </a:solidFill>
                <a:latin typeface="Arial"/>
                <a:ea typeface="Arial"/>
                <a:cs typeface="Arial"/>
                <a:sym typeface="Arial"/>
              </a:rPr>
              <a:t> Events</a:t>
            </a:r>
            <a:endParaRPr sz="1400" b="0" i="0" u="none" strike="noStrike" cap="none">
              <a:solidFill>
                <a:srgbClr val="225475"/>
              </a:solidFill>
              <a:latin typeface="Arial"/>
              <a:ea typeface="Arial"/>
              <a:cs typeface="Arial"/>
              <a:sym typeface="Arial"/>
            </a:endParaRPr>
          </a:p>
        </p:txBody>
      </p:sp>
      <p:sp>
        <p:nvSpPr>
          <p:cNvPr id="425" name="Google Shape;425;p36"/>
          <p:cNvSpPr txBox="1"/>
          <p:nvPr/>
        </p:nvSpPr>
        <p:spPr>
          <a:xfrm>
            <a:off x="1492176" y="1447650"/>
            <a:ext cx="10360200" cy="3962700"/>
          </a:xfrm>
          <a:prstGeom prst="rect">
            <a:avLst/>
          </a:prstGeom>
          <a:noFill/>
          <a:ln>
            <a:noFill/>
          </a:ln>
        </p:spPr>
        <p:txBody>
          <a:bodyPr spcFirstLastPara="1" wrap="square" lIns="0" tIns="45075" rIns="0" bIns="0" anchor="t" anchorCtr="0">
            <a:spAutoFit/>
          </a:bodyPr>
          <a:lstStyle/>
          <a:p>
            <a:pPr marL="12700" marR="5080" lvl="0" indent="0" algn="l" rtl="0">
              <a:lnSpc>
                <a:spcPct val="111666"/>
              </a:lnSpc>
              <a:spcBef>
                <a:spcPts val="0"/>
              </a:spcBef>
              <a:spcAft>
                <a:spcPts val="0"/>
              </a:spcAft>
              <a:buNone/>
            </a:pPr>
            <a:r>
              <a:rPr lang="en-US" sz="2400" b="0" i="0" u="none" strike="noStrike" cap="none">
                <a:solidFill>
                  <a:srgbClr val="225475"/>
                </a:solidFill>
                <a:latin typeface="Times New Roman"/>
                <a:ea typeface="Times New Roman"/>
                <a:cs typeface="Times New Roman"/>
                <a:sym typeface="Times New Roman"/>
              </a:rPr>
              <a:t>Please contact Brittany Quintana in Student Affairs at </a:t>
            </a:r>
            <a:r>
              <a:rPr lang="en-US" sz="2400" b="0" i="0" u="sng" strike="noStrike" cap="none">
                <a:solidFill>
                  <a:srgbClr val="225475"/>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quinta02@rowan.edu</a:t>
            </a:r>
            <a:r>
              <a:rPr lang="en-US" sz="2400" b="0" i="0" u="none" strike="noStrike" cap="none">
                <a:solidFill>
                  <a:srgbClr val="225475"/>
                </a:solidFill>
                <a:latin typeface="Times New Roman"/>
                <a:ea typeface="Times New Roman"/>
                <a:cs typeface="Times New Roman"/>
                <a:sym typeface="Times New Roman"/>
              </a:rPr>
              <a:t> (Stratford) or Brittany Mitchell in Student Affairs at </a:t>
            </a:r>
            <a:r>
              <a:rPr lang="en-US" sz="2400" b="0" i="0" u="sng" strike="noStrike" cap="none">
                <a:solidFill>
                  <a:srgbClr val="225475"/>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mitchellba@rowan.edu</a:t>
            </a:r>
            <a:r>
              <a:rPr lang="en-US" sz="2400" b="0" i="0" u="none" strike="noStrike" cap="none">
                <a:solidFill>
                  <a:srgbClr val="225475"/>
                </a:solidFill>
                <a:latin typeface="Times New Roman"/>
                <a:ea typeface="Times New Roman"/>
                <a:cs typeface="Times New Roman"/>
                <a:sym typeface="Times New Roman"/>
              </a:rPr>
              <a:t> (Sewell) for assistance with:</a:t>
            </a:r>
            <a:endParaRPr sz="2400" b="0" i="0" u="none" strike="noStrike" cap="none">
              <a:solidFill>
                <a:srgbClr val="225475"/>
              </a:solidFill>
              <a:latin typeface="Times New Roman"/>
              <a:ea typeface="Times New Roman"/>
              <a:cs typeface="Times New Roman"/>
              <a:sym typeface="Times New Roman"/>
            </a:endParaRPr>
          </a:p>
          <a:p>
            <a:pPr marL="12700" marR="5080" lvl="2" indent="0" algn="l" rtl="0">
              <a:lnSpc>
                <a:spcPct val="111666"/>
              </a:lnSpc>
              <a:spcBef>
                <a:spcPts val="0"/>
              </a:spcBef>
              <a:spcAft>
                <a:spcPts val="0"/>
              </a:spcAft>
              <a:buClr>
                <a:srgbClr val="000000"/>
              </a:buClr>
              <a:buSzPts val="2400"/>
              <a:buFont typeface="Arial"/>
              <a:buNone/>
            </a:pPr>
            <a:endParaRPr sz="2400" b="0" i="0" u="none" strike="noStrike" cap="none">
              <a:solidFill>
                <a:srgbClr val="4A2318"/>
              </a:solidFill>
              <a:latin typeface="Times New Roman"/>
              <a:ea typeface="Times New Roman"/>
              <a:cs typeface="Times New Roman"/>
              <a:sym typeface="Times New Roman"/>
            </a:endParaRPr>
          </a:p>
          <a:p>
            <a:pPr marL="419100" marR="5080" lvl="4" indent="-342900" algn="l" rtl="0">
              <a:lnSpc>
                <a:spcPct val="111666"/>
              </a:lnSpc>
              <a:spcBef>
                <a:spcPts val="0"/>
              </a:spcBef>
              <a:spcAft>
                <a:spcPts val="0"/>
              </a:spcAft>
              <a:buClr>
                <a:srgbClr val="225475"/>
              </a:buClr>
              <a:buSzPts val="2760"/>
              <a:buFont typeface="Arial"/>
              <a:buChar char="•"/>
            </a:pPr>
            <a:r>
              <a:rPr lang="en-US" sz="2400" b="0" i="0" u="none" strike="noStrike" cap="none">
                <a:solidFill>
                  <a:srgbClr val="225475"/>
                </a:solidFill>
                <a:latin typeface="Times New Roman"/>
                <a:ea typeface="Times New Roman"/>
                <a:cs typeface="Times New Roman"/>
                <a:sym typeface="Times New Roman"/>
              </a:rPr>
              <a:t>Larger catering orders/quotes through Gourmet Dining</a:t>
            </a:r>
            <a:endParaRPr sz="2400" b="1" i="0" u="none" strike="noStrike" cap="none">
              <a:solidFill>
                <a:srgbClr val="225475"/>
              </a:solidFill>
              <a:latin typeface="Times New Roman"/>
              <a:ea typeface="Times New Roman"/>
              <a:cs typeface="Times New Roman"/>
              <a:sym typeface="Times New Roman"/>
            </a:endParaRPr>
          </a:p>
          <a:p>
            <a:pPr marL="419100" marR="5080" lvl="4" indent="-342900" algn="l" rtl="0">
              <a:lnSpc>
                <a:spcPct val="111666"/>
              </a:lnSpc>
              <a:spcBef>
                <a:spcPts val="0"/>
              </a:spcBef>
              <a:spcAft>
                <a:spcPts val="0"/>
              </a:spcAft>
              <a:buClr>
                <a:srgbClr val="225475"/>
              </a:buClr>
              <a:buSzPts val="2760"/>
              <a:buFont typeface="Arial"/>
              <a:buChar char="•"/>
            </a:pPr>
            <a:r>
              <a:rPr lang="en-US" sz="2400" b="0" i="0" u="none" strike="noStrike" cap="none">
                <a:solidFill>
                  <a:srgbClr val="225475"/>
                </a:solidFill>
                <a:latin typeface="Times New Roman"/>
                <a:ea typeface="Times New Roman"/>
                <a:cs typeface="Times New Roman"/>
                <a:sym typeface="Times New Roman"/>
              </a:rPr>
              <a:t>Extensive room set-ups</a:t>
            </a:r>
            <a:endParaRPr sz="2400" b="0" i="0" u="none" strike="noStrike" cap="none">
              <a:solidFill>
                <a:srgbClr val="225475"/>
              </a:solidFill>
              <a:latin typeface="Times New Roman"/>
              <a:ea typeface="Times New Roman"/>
              <a:cs typeface="Times New Roman"/>
              <a:sym typeface="Times New Roman"/>
            </a:endParaRPr>
          </a:p>
          <a:p>
            <a:pPr marL="419100" marR="5080" lvl="4" indent="-342900" algn="l" rtl="0">
              <a:lnSpc>
                <a:spcPct val="111666"/>
              </a:lnSpc>
              <a:spcBef>
                <a:spcPts val="0"/>
              </a:spcBef>
              <a:spcAft>
                <a:spcPts val="0"/>
              </a:spcAft>
              <a:buClr>
                <a:srgbClr val="225475"/>
              </a:buClr>
              <a:buSzPts val="2760"/>
              <a:buFont typeface="Arial"/>
              <a:buChar char="•"/>
            </a:pPr>
            <a:r>
              <a:rPr lang="en-US" sz="2400" b="0" i="0" u="none" strike="noStrike" cap="none">
                <a:solidFill>
                  <a:srgbClr val="225475"/>
                </a:solidFill>
                <a:latin typeface="Times New Roman"/>
                <a:ea typeface="Times New Roman"/>
                <a:cs typeface="Times New Roman"/>
                <a:sym typeface="Times New Roman"/>
              </a:rPr>
              <a:t>Detailed floor plan designs</a:t>
            </a:r>
            <a:endParaRPr sz="2400" b="0" i="0" u="none" strike="noStrike" cap="none">
              <a:solidFill>
                <a:srgbClr val="225475"/>
              </a:solidFill>
              <a:latin typeface="Times New Roman"/>
              <a:ea typeface="Times New Roman"/>
              <a:cs typeface="Times New Roman"/>
              <a:sym typeface="Times New Roman"/>
            </a:endParaRPr>
          </a:p>
          <a:p>
            <a:pPr marL="419100" marR="5080" lvl="4" indent="-342900" algn="l" rtl="0">
              <a:lnSpc>
                <a:spcPct val="111666"/>
              </a:lnSpc>
              <a:spcBef>
                <a:spcPts val="0"/>
              </a:spcBef>
              <a:spcAft>
                <a:spcPts val="0"/>
              </a:spcAft>
              <a:buClr>
                <a:srgbClr val="225475"/>
              </a:buClr>
              <a:buSzPts val="2760"/>
              <a:buFont typeface="Arial"/>
              <a:buChar char="•"/>
            </a:pPr>
            <a:r>
              <a:rPr lang="en-US" sz="2400" b="0" i="0" u="none" strike="noStrike" cap="none">
                <a:solidFill>
                  <a:srgbClr val="225475"/>
                </a:solidFill>
                <a:latin typeface="Times New Roman"/>
                <a:ea typeface="Times New Roman"/>
                <a:cs typeface="Times New Roman"/>
                <a:sym typeface="Times New Roman"/>
              </a:rPr>
              <a:t>Campus-wide marketing/promotions</a:t>
            </a:r>
            <a:endParaRPr sz="2400" b="0" i="0" u="none" strike="noStrike" cap="none">
              <a:solidFill>
                <a:srgbClr val="225475"/>
              </a:solidFill>
              <a:latin typeface="Times New Roman"/>
              <a:ea typeface="Times New Roman"/>
              <a:cs typeface="Times New Roman"/>
              <a:sym typeface="Times New Roman"/>
            </a:endParaRPr>
          </a:p>
          <a:p>
            <a:pPr marL="419100" marR="5080" lvl="4" indent="-320040" algn="l" rtl="0">
              <a:lnSpc>
                <a:spcPct val="111666"/>
              </a:lnSpc>
              <a:spcBef>
                <a:spcPts val="0"/>
              </a:spcBef>
              <a:spcAft>
                <a:spcPts val="0"/>
              </a:spcAft>
              <a:buClr>
                <a:srgbClr val="225475"/>
              </a:buClr>
              <a:buSzPts val="2400"/>
              <a:buFont typeface="Times New Roman"/>
              <a:buChar char="•"/>
            </a:pPr>
            <a:r>
              <a:rPr lang="en-US" sz="2400">
                <a:solidFill>
                  <a:srgbClr val="225475"/>
                </a:solidFill>
                <a:latin typeface="Times New Roman"/>
                <a:ea typeface="Times New Roman"/>
                <a:cs typeface="Times New Roman"/>
                <a:sym typeface="Times New Roman"/>
              </a:rPr>
              <a:t>AV needs</a:t>
            </a:r>
            <a:endParaRPr sz="2400">
              <a:solidFill>
                <a:srgbClr val="225475"/>
              </a:solidFill>
              <a:latin typeface="Times New Roman"/>
              <a:ea typeface="Times New Roman"/>
              <a:cs typeface="Times New Roman"/>
              <a:sym typeface="Times New Roman"/>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g278c785f747_0_2"/>
          <p:cNvSpPr txBox="1"/>
          <p:nvPr/>
        </p:nvSpPr>
        <p:spPr>
          <a:xfrm>
            <a:off x="1492167" y="578013"/>
            <a:ext cx="9965400" cy="707400"/>
          </a:xfrm>
          <a:prstGeom prst="rect">
            <a:avLst/>
          </a:prstGeom>
          <a:noFill/>
          <a:ln>
            <a:noFill/>
          </a:ln>
        </p:spPr>
        <p:txBody>
          <a:bodyPr spcFirstLastPara="1" wrap="square" lIns="0" tIns="90800" rIns="0" bIns="0" anchor="t" anchorCtr="0">
            <a:spAutoFit/>
          </a:bodyPr>
          <a:lstStyle/>
          <a:p>
            <a:pPr marL="12700" marR="5080" lvl="0" indent="0" algn="l" rtl="0">
              <a:lnSpc>
                <a:spcPct val="107500"/>
              </a:lnSpc>
              <a:spcBef>
                <a:spcPts val="0"/>
              </a:spcBef>
              <a:spcAft>
                <a:spcPts val="0"/>
              </a:spcAft>
              <a:buClr>
                <a:srgbClr val="000000"/>
              </a:buClr>
              <a:buSzPts val="4000"/>
              <a:buFont typeface="Arial"/>
              <a:buNone/>
            </a:pPr>
            <a:r>
              <a:rPr lang="en-US" sz="4000" b="1">
                <a:solidFill>
                  <a:srgbClr val="225475"/>
                </a:solidFill>
              </a:rPr>
              <a:t>Club-Hosted </a:t>
            </a:r>
            <a:r>
              <a:rPr lang="en-US" sz="4000" b="1" i="0" u="none" strike="noStrike" cap="none">
                <a:solidFill>
                  <a:srgbClr val="225475"/>
                </a:solidFill>
                <a:latin typeface="Arial"/>
                <a:ea typeface="Arial"/>
                <a:cs typeface="Arial"/>
                <a:sym typeface="Arial"/>
              </a:rPr>
              <a:t>Conferences</a:t>
            </a:r>
            <a:endParaRPr sz="1400" b="0" i="0" u="none" strike="noStrike" cap="none">
              <a:solidFill>
                <a:srgbClr val="225475"/>
              </a:solidFill>
              <a:latin typeface="Arial"/>
              <a:ea typeface="Arial"/>
              <a:cs typeface="Arial"/>
              <a:sym typeface="Arial"/>
            </a:endParaRPr>
          </a:p>
        </p:txBody>
      </p:sp>
      <p:sp>
        <p:nvSpPr>
          <p:cNvPr id="431" name="Google Shape;431;g278c785f747_0_2"/>
          <p:cNvSpPr txBox="1"/>
          <p:nvPr/>
        </p:nvSpPr>
        <p:spPr>
          <a:xfrm>
            <a:off x="1492176" y="1424775"/>
            <a:ext cx="9785100" cy="4663800"/>
          </a:xfrm>
          <a:prstGeom prst="rect">
            <a:avLst/>
          </a:prstGeom>
          <a:noFill/>
          <a:ln>
            <a:noFill/>
          </a:ln>
        </p:spPr>
        <p:txBody>
          <a:bodyPr spcFirstLastPara="1" wrap="square" lIns="0" tIns="45075" rIns="0" bIns="0" anchor="t" anchorCtr="0">
            <a:spAutoFit/>
          </a:bodyPr>
          <a:lstStyle/>
          <a:p>
            <a:pPr marL="419100" marR="5080" lvl="4" indent="-342900" algn="l" rtl="0">
              <a:lnSpc>
                <a:spcPct val="111666"/>
              </a:lnSpc>
              <a:spcBef>
                <a:spcPts val="0"/>
              </a:spcBef>
              <a:spcAft>
                <a:spcPts val="0"/>
              </a:spcAft>
              <a:buClr>
                <a:srgbClr val="225475"/>
              </a:buClr>
              <a:buSzPts val="2760"/>
              <a:buFont typeface="Arial"/>
              <a:buChar char="•"/>
            </a:pPr>
            <a:r>
              <a:rPr lang="en-US" sz="2400">
                <a:solidFill>
                  <a:srgbClr val="225475"/>
                </a:solidFill>
                <a:latin typeface="Times New Roman"/>
                <a:ea typeface="Times New Roman"/>
                <a:cs typeface="Times New Roman"/>
                <a:sym typeface="Times New Roman"/>
              </a:rPr>
              <a:t>Please contact Brittany Quintana at </a:t>
            </a:r>
            <a:r>
              <a:rPr lang="en-US" sz="2400" u="sng">
                <a:solidFill>
                  <a:schemeClr val="hlink"/>
                </a:solidFill>
                <a:latin typeface="Times New Roman"/>
                <a:ea typeface="Times New Roman"/>
                <a:cs typeface="Times New Roman"/>
                <a:sym typeface="Times New Roman"/>
                <a:hlinkClick r:id="rId3"/>
              </a:rPr>
              <a:t>quinta02@rowan.edu</a:t>
            </a:r>
            <a:r>
              <a:rPr lang="en-US" sz="2400">
                <a:solidFill>
                  <a:srgbClr val="225475"/>
                </a:solidFill>
                <a:latin typeface="Times New Roman"/>
                <a:ea typeface="Times New Roman"/>
                <a:cs typeface="Times New Roman"/>
                <a:sym typeface="Times New Roman"/>
              </a:rPr>
              <a:t> if your club is exploring hosting a conference.</a:t>
            </a:r>
            <a:endParaRPr sz="2400">
              <a:solidFill>
                <a:srgbClr val="225475"/>
              </a:solidFill>
              <a:latin typeface="Times New Roman"/>
              <a:ea typeface="Times New Roman"/>
              <a:cs typeface="Times New Roman"/>
              <a:sym typeface="Times New Roman"/>
            </a:endParaRPr>
          </a:p>
          <a:p>
            <a:pPr marL="2286000" marR="5080" lvl="0" indent="0" algn="l" rtl="0">
              <a:lnSpc>
                <a:spcPct val="111666"/>
              </a:lnSpc>
              <a:spcBef>
                <a:spcPts val="0"/>
              </a:spcBef>
              <a:spcAft>
                <a:spcPts val="0"/>
              </a:spcAft>
              <a:buNone/>
            </a:pPr>
            <a:endParaRPr sz="2400">
              <a:solidFill>
                <a:srgbClr val="225475"/>
              </a:solidFill>
              <a:latin typeface="Times New Roman"/>
              <a:ea typeface="Times New Roman"/>
              <a:cs typeface="Times New Roman"/>
              <a:sym typeface="Times New Roman"/>
            </a:endParaRPr>
          </a:p>
          <a:p>
            <a:pPr marL="419100" marR="5080" lvl="4" indent="-342900" algn="l" rtl="0">
              <a:lnSpc>
                <a:spcPct val="111666"/>
              </a:lnSpc>
              <a:spcBef>
                <a:spcPts val="0"/>
              </a:spcBef>
              <a:spcAft>
                <a:spcPts val="0"/>
              </a:spcAft>
              <a:buClr>
                <a:srgbClr val="225475"/>
              </a:buClr>
              <a:buSzPts val="2760"/>
              <a:buFont typeface="Arial"/>
              <a:buChar char="•"/>
            </a:pPr>
            <a:r>
              <a:rPr lang="en-US" sz="2400">
                <a:solidFill>
                  <a:srgbClr val="225475"/>
                </a:solidFill>
                <a:latin typeface="Times New Roman"/>
                <a:ea typeface="Times New Roman"/>
                <a:cs typeface="Times New Roman"/>
                <a:sym typeface="Times New Roman"/>
              </a:rPr>
              <a:t>You should NOT confirm any plans without first connecting with our office, as there are several University requirements to host a conference on campus.</a:t>
            </a:r>
            <a:endParaRPr sz="2400">
              <a:solidFill>
                <a:srgbClr val="225475"/>
              </a:solidFill>
              <a:latin typeface="Times New Roman"/>
              <a:ea typeface="Times New Roman"/>
              <a:cs typeface="Times New Roman"/>
              <a:sym typeface="Times New Roman"/>
            </a:endParaRPr>
          </a:p>
          <a:p>
            <a:pPr marL="2286000" marR="5080" lvl="0" indent="0" algn="l" rtl="0">
              <a:lnSpc>
                <a:spcPct val="111666"/>
              </a:lnSpc>
              <a:spcBef>
                <a:spcPts val="0"/>
              </a:spcBef>
              <a:spcAft>
                <a:spcPts val="0"/>
              </a:spcAft>
              <a:buNone/>
            </a:pPr>
            <a:endParaRPr sz="2400">
              <a:solidFill>
                <a:srgbClr val="225475"/>
              </a:solidFill>
              <a:latin typeface="Times New Roman"/>
              <a:ea typeface="Times New Roman"/>
              <a:cs typeface="Times New Roman"/>
              <a:sym typeface="Times New Roman"/>
            </a:endParaRPr>
          </a:p>
          <a:p>
            <a:pPr marL="419100" marR="5080" lvl="4" indent="-320040" algn="l" rtl="0">
              <a:lnSpc>
                <a:spcPct val="111666"/>
              </a:lnSpc>
              <a:spcBef>
                <a:spcPts val="0"/>
              </a:spcBef>
              <a:spcAft>
                <a:spcPts val="0"/>
              </a:spcAft>
              <a:buClr>
                <a:srgbClr val="225475"/>
              </a:buClr>
              <a:buSzPts val="2400"/>
              <a:buFont typeface="Times New Roman"/>
              <a:buChar char="•"/>
            </a:pPr>
            <a:r>
              <a:rPr lang="en-US" sz="2400">
                <a:solidFill>
                  <a:srgbClr val="225475"/>
                </a:solidFill>
                <a:latin typeface="Times New Roman"/>
                <a:ea typeface="Times New Roman"/>
                <a:cs typeface="Times New Roman"/>
                <a:sym typeface="Times New Roman"/>
              </a:rPr>
              <a:t>It is important to also consider room reservations and budgets before confirming any plans for a conference.</a:t>
            </a:r>
            <a:endParaRPr sz="2400">
              <a:solidFill>
                <a:srgbClr val="225475"/>
              </a:solidFill>
              <a:latin typeface="Times New Roman"/>
              <a:ea typeface="Times New Roman"/>
              <a:cs typeface="Times New Roman"/>
              <a:sym typeface="Times New Roman"/>
            </a:endParaRPr>
          </a:p>
          <a:p>
            <a:pPr marL="2286000" marR="5080" lvl="0" indent="0" algn="l" rtl="0">
              <a:lnSpc>
                <a:spcPct val="111666"/>
              </a:lnSpc>
              <a:spcBef>
                <a:spcPts val="0"/>
              </a:spcBef>
              <a:spcAft>
                <a:spcPts val="0"/>
              </a:spcAft>
              <a:buNone/>
            </a:pPr>
            <a:endParaRPr sz="2400">
              <a:solidFill>
                <a:srgbClr val="225475"/>
              </a:solidFill>
              <a:latin typeface="Times New Roman"/>
              <a:ea typeface="Times New Roman"/>
              <a:cs typeface="Times New Roman"/>
              <a:sym typeface="Times New Roman"/>
            </a:endParaRPr>
          </a:p>
          <a:p>
            <a:pPr marL="419100" marR="5080" lvl="4" indent="-320040" algn="l" rtl="0">
              <a:lnSpc>
                <a:spcPct val="111666"/>
              </a:lnSpc>
              <a:spcBef>
                <a:spcPts val="0"/>
              </a:spcBef>
              <a:spcAft>
                <a:spcPts val="0"/>
              </a:spcAft>
              <a:buClr>
                <a:srgbClr val="225475"/>
              </a:buClr>
              <a:buSzPts val="2400"/>
              <a:buFont typeface="Times New Roman"/>
              <a:buChar char="•"/>
            </a:pPr>
            <a:r>
              <a:rPr lang="en-US" sz="2400" u="sng">
                <a:solidFill>
                  <a:srgbClr val="225475"/>
                </a:solidFill>
                <a:latin typeface="Times New Roman"/>
                <a:ea typeface="Times New Roman"/>
                <a:cs typeface="Times New Roman"/>
                <a:sym typeface="Times New Roman"/>
              </a:rPr>
              <a:t>Allow ample time for planning</a:t>
            </a:r>
            <a:r>
              <a:rPr lang="en-US" sz="2400">
                <a:solidFill>
                  <a:srgbClr val="225475"/>
                </a:solidFill>
                <a:latin typeface="Times New Roman"/>
                <a:ea typeface="Times New Roman"/>
                <a:cs typeface="Times New Roman"/>
                <a:sym typeface="Times New Roman"/>
              </a:rPr>
              <a:t>, as University requirements will need to be met before you can proceed with planning.</a:t>
            </a:r>
            <a:endParaRPr sz="2400">
              <a:solidFill>
                <a:srgbClr val="225475"/>
              </a:solidFill>
              <a:latin typeface="Times New Roman"/>
              <a:ea typeface="Times New Roman"/>
              <a:cs typeface="Times New Roman"/>
              <a:sym typeface="Times New Roman"/>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57"/>
          <p:cNvSpPr txBox="1"/>
          <p:nvPr/>
        </p:nvSpPr>
        <p:spPr>
          <a:xfrm>
            <a:off x="1492167" y="578013"/>
            <a:ext cx="9965400" cy="707400"/>
          </a:xfrm>
          <a:prstGeom prst="rect">
            <a:avLst/>
          </a:prstGeom>
          <a:noFill/>
          <a:ln>
            <a:noFill/>
          </a:ln>
        </p:spPr>
        <p:txBody>
          <a:bodyPr spcFirstLastPara="1" wrap="square" lIns="0" tIns="90800" rIns="0" bIns="0" anchor="t" anchorCtr="0">
            <a:spAutoFit/>
          </a:bodyPr>
          <a:lstStyle/>
          <a:p>
            <a:pPr marL="12700" marR="5080" lvl="0" indent="0" algn="l" rtl="0">
              <a:lnSpc>
                <a:spcPct val="107500"/>
              </a:lnSpc>
              <a:spcBef>
                <a:spcPts val="0"/>
              </a:spcBef>
              <a:spcAft>
                <a:spcPts val="0"/>
              </a:spcAft>
              <a:buClr>
                <a:srgbClr val="000000"/>
              </a:buClr>
              <a:buSzPts val="4000"/>
              <a:buFont typeface="Arial"/>
              <a:buNone/>
            </a:pPr>
            <a:r>
              <a:rPr lang="en-US" sz="4000" b="1" i="0" u="none" strike="noStrike" cap="none">
                <a:solidFill>
                  <a:srgbClr val="225475"/>
                </a:solidFill>
                <a:latin typeface="Arial"/>
                <a:ea typeface="Arial"/>
                <a:cs typeface="Arial"/>
                <a:sym typeface="Arial"/>
              </a:rPr>
              <a:t>Internal Food Orders</a:t>
            </a:r>
            <a:endParaRPr sz="1400" b="0" i="0" u="none" strike="noStrike" cap="none">
              <a:solidFill>
                <a:srgbClr val="225475"/>
              </a:solidFill>
              <a:latin typeface="Arial"/>
              <a:ea typeface="Arial"/>
              <a:cs typeface="Arial"/>
              <a:sym typeface="Arial"/>
            </a:endParaRPr>
          </a:p>
        </p:txBody>
      </p:sp>
      <p:sp>
        <p:nvSpPr>
          <p:cNvPr id="437" name="Google Shape;437;p57"/>
          <p:cNvSpPr txBox="1"/>
          <p:nvPr/>
        </p:nvSpPr>
        <p:spPr>
          <a:xfrm>
            <a:off x="1492176" y="1359050"/>
            <a:ext cx="9717900" cy="4787700"/>
          </a:xfrm>
          <a:prstGeom prst="rect">
            <a:avLst/>
          </a:prstGeom>
          <a:noFill/>
          <a:ln>
            <a:noFill/>
          </a:ln>
        </p:spPr>
        <p:txBody>
          <a:bodyPr spcFirstLastPara="1" wrap="square" lIns="0" tIns="45075" rIns="0" bIns="0" anchor="t" anchorCtr="0">
            <a:spAutoFit/>
          </a:bodyPr>
          <a:lstStyle/>
          <a:p>
            <a:pPr marL="12700" marR="5080" lvl="0" indent="0" algn="l" rtl="0">
              <a:lnSpc>
                <a:spcPct val="111666"/>
              </a:lnSpc>
              <a:spcBef>
                <a:spcPts val="0"/>
              </a:spcBef>
              <a:spcAft>
                <a:spcPts val="0"/>
              </a:spcAft>
              <a:buClr>
                <a:srgbClr val="000000"/>
              </a:buClr>
              <a:buSzPts val="2400"/>
              <a:buFont typeface="Arial"/>
              <a:buNone/>
            </a:pPr>
            <a:r>
              <a:rPr lang="en-US" sz="2400" b="0" i="0" u="none" strike="noStrike" cap="none">
                <a:solidFill>
                  <a:srgbClr val="225475"/>
                </a:solidFill>
                <a:latin typeface="Times New Roman"/>
                <a:ea typeface="Times New Roman"/>
                <a:cs typeface="Times New Roman"/>
                <a:sym typeface="Times New Roman"/>
              </a:rPr>
              <a:t>Please contact Brittany Quintana in Student Affairs at </a:t>
            </a:r>
            <a:r>
              <a:rPr lang="en-US" sz="2400" b="0" i="0" u="sng" strike="noStrike" cap="none">
                <a:solidFill>
                  <a:srgbClr val="225475"/>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quinta02@rowan.edu</a:t>
            </a:r>
            <a:r>
              <a:rPr lang="en-US" sz="2400" b="0" i="0" u="none" strike="noStrike" cap="none">
                <a:solidFill>
                  <a:srgbClr val="225475"/>
                </a:solidFill>
                <a:latin typeface="Times New Roman"/>
                <a:ea typeface="Times New Roman"/>
                <a:cs typeface="Times New Roman"/>
                <a:sym typeface="Times New Roman"/>
              </a:rPr>
              <a:t> (Stratford) or Brittany Mitchell in Student Affairs at </a:t>
            </a:r>
            <a:r>
              <a:rPr lang="en-US" sz="2400" b="0" i="0" u="sng" strike="noStrike" cap="none">
                <a:solidFill>
                  <a:srgbClr val="225475"/>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mitchellba@rowan.edu</a:t>
            </a:r>
            <a:r>
              <a:rPr lang="en-US" sz="2400" b="0" i="0" u="none" strike="noStrike" cap="none">
                <a:solidFill>
                  <a:srgbClr val="225475"/>
                </a:solidFill>
                <a:latin typeface="Times New Roman"/>
                <a:ea typeface="Times New Roman"/>
                <a:cs typeface="Times New Roman"/>
                <a:sym typeface="Times New Roman"/>
              </a:rPr>
              <a:t> (Sewell) for assistance with food orders.</a:t>
            </a:r>
            <a:endParaRPr sz="2400" b="0" i="0" u="none" strike="noStrike" cap="none">
              <a:solidFill>
                <a:srgbClr val="225475"/>
              </a:solidFill>
              <a:latin typeface="Times New Roman"/>
              <a:ea typeface="Times New Roman"/>
              <a:cs typeface="Times New Roman"/>
              <a:sym typeface="Times New Roman"/>
            </a:endParaRPr>
          </a:p>
          <a:p>
            <a:pPr marL="12700" marR="5080" lvl="2" indent="0" algn="l" rtl="0">
              <a:lnSpc>
                <a:spcPct val="111666"/>
              </a:lnSpc>
              <a:spcBef>
                <a:spcPts val="0"/>
              </a:spcBef>
              <a:spcAft>
                <a:spcPts val="0"/>
              </a:spcAft>
              <a:buClr>
                <a:srgbClr val="000000"/>
              </a:buClr>
              <a:buSzPts val="2400"/>
              <a:buFont typeface="Arial"/>
              <a:buNone/>
            </a:pPr>
            <a:endParaRPr sz="2400" b="0" i="0" u="none" strike="noStrike" cap="none">
              <a:solidFill>
                <a:srgbClr val="225475"/>
              </a:solidFill>
              <a:latin typeface="Times New Roman"/>
              <a:ea typeface="Times New Roman"/>
              <a:cs typeface="Times New Roman"/>
              <a:sym typeface="Times New Roman"/>
            </a:endParaRPr>
          </a:p>
          <a:p>
            <a:pPr marL="450850" marR="5080" lvl="4" indent="-342900" algn="l" rtl="0">
              <a:lnSpc>
                <a:spcPct val="111666"/>
              </a:lnSpc>
              <a:spcBef>
                <a:spcPts val="0"/>
              </a:spcBef>
              <a:spcAft>
                <a:spcPts val="0"/>
              </a:spcAft>
              <a:buClr>
                <a:srgbClr val="225475"/>
              </a:buClr>
              <a:buSzPts val="2760"/>
              <a:buFont typeface="Arial"/>
              <a:buChar char="•"/>
            </a:pPr>
            <a:r>
              <a:rPr lang="en-US" sz="2400">
                <a:solidFill>
                  <a:srgbClr val="225475"/>
                </a:solidFill>
                <a:latin typeface="Times New Roman"/>
                <a:ea typeface="Times New Roman"/>
                <a:cs typeface="Times New Roman"/>
                <a:sym typeface="Times New Roman"/>
              </a:rPr>
              <a:t>You can order catering for your event directly through Gourmet Dining, the on-campus caterer. </a:t>
            </a:r>
            <a:endParaRPr sz="2400">
              <a:solidFill>
                <a:srgbClr val="225475"/>
              </a:solidFill>
              <a:latin typeface="Times New Roman"/>
              <a:ea typeface="Times New Roman"/>
              <a:cs typeface="Times New Roman"/>
              <a:sym typeface="Times New Roman"/>
            </a:endParaRPr>
          </a:p>
          <a:p>
            <a:pPr marL="450850" marR="5080" lvl="4" indent="-342900" algn="l" rtl="0">
              <a:lnSpc>
                <a:spcPct val="111666"/>
              </a:lnSpc>
              <a:spcBef>
                <a:spcPts val="0"/>
              </a:spcBef>
              <a:spcAft>
                <a:spcPts val="0"/>
              </a:spcAft>
              <a:buClr>
                <a:srgbClr val="225475"/>
              </a:buClr>
              <a:buSzPts val="2760"/>
              <a:buFont typeface="Arial"/>
              <a:buChar char="•"/>
            </a:pPr>
            <a:r>
              <a:rPr lang="en-US" sz="2400">
                <a:solidFill>
                  <a:srgbClr val="225475"/>
                </a:solidFill>
                <a:latin typeface="Times New Roman"/>
                <a:ea typeface="Times New Roman"/>
                <a:cs typeface="Times New Roman"/>
                <a:sym typeface="Times New Roman"/>
              </a:rPr>
              <a:t>This expense would come directly out of your club budget.</a:t>
            </a:r>
            <a:endParaRPr sz="2400">
              <a:solidFill>
                <a:srgbClr val="225475"/>
              </a:solidFill>
              <a:latin typeface="Times New Roman"/>
              <a:ea typeface="Times New Roman"/>
              <a:cs typeface="Times New Roman"/>
              <a:sym typeface="Times New Roman"/>
            </a:endParaRPr>
          </a:p>
          <a:p>
            <a:pPr marL="450850" marR="5080" lvl="4" indent="-342900" algn="l" rtl="0">
              <a:lnSpc>
                <a:spcPct val="111666"/>
              </a:lnSpc>
              <a:spcBef>
                <a:spcPts val="0"/>
              </a:spcBef>
              <a:spcAft>
                <a:spcPts val="0"/>
              </a:spcAft>
              <a:buClr>
                <a:srgbClr val="225475"/>
              </a:buClr>
              <a:buSzPts val="2760"/>
              <a:buFont typeface="Arial"/>
              <a:buChar char="•"/>
            </a:pPr>
            <a:r>
              <a:rPr lang="en-US" sz="2400">
                <a:solidFill>
                  <a:srgbClr val="225475"/>
                </a:solidFill>
                <a:latin typeface="Times New Roman"/>
                <a:ea typeface="Times New Roman"/>
                <a:cs typeface="Times New Roman"/>
                <a:sym typeface="Times New Roman"/>
              </a:rPr>
              <a:t>Your order must be submitted at least FIVE days prior to your event and is considered fully confirmed THREE days prior to your event.</a:t>
            </a:r>
            <a:endParaRPr sz="1400" b="0" i="0" u="none" strike="noStrike" cap="none">
              <a:solidFill>
                <a:srgbClr val="225475"/>
              </a:solidFill>
              <a:latin typeface="Arial"/>
              <a:ea typeface="Arial"/>
              <a:cs typeface="Arial"/>
              <a:sym typeface="Arial"/>
            </a:endParaRPr>
          </a:p>
          <a:p>
            <a:pPr marL="450850" marR="5080" lvl="4" indent="-342900" algn="l" rtl="0">
              <a:lnSpc>
                <a:spcPct val="111666"/>
              </a:lnSpc>
              <a:spcBef>
                <a:spcPts val="0"/>
              </a:spcBef>
              <a:spcAft>
                <a:spcPts val="0"/>
              </a:spcAft>
              <a:buClr>
                <a:srgbClr val="FF0000"/>
              </a:buClr>
              <a:buSzPts val="2760"/>
              <a:buFont typeface="Arial"/>
              <a:buChar char="•"/>
            </a:pPr>
            <a:r>
              <a:rPr lang="en-US" sz="2400" b="1" i="0" u="none" strike="noStrike" cap="none">
                <a:solidFill>
                  <a:srgbClr val="FF0000"/>
                </a:solidFill>
                <a:latin typeface="Times New Roman"/>
                <a:ea typeface="Times New Roman"/>
                <a:cs typeface="Times New Roman"/>
                <a:sym typeface="Times New Roman"/>
              </a:rPr>
              <a:t>All internal Gourmet Dining orders will be submitted by Brittany Quintana for Stratford and Brittany Mitchell for Sewell.</a:t>
            </a:r>
            <a:endParaRPr sz="2400" b="1" i="0" u="none" strike="noStrike" cap="none">
              <a:solidFill>
                <a:srgbClr val="FF0000"/>
              </a:solidFill>
              <a:latin typeface="Times New Roman"/>
              <a:ea typeface="Times New Roman"/>
              <a:cs typeface="Times New Roman"/>
              <a:sym typeface="Times New Roman"/>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g278c785f747_0_7"/>
          <p:cNvSpPr txBox="1"/>
          <p:nvPr/>
        </p:nvSpPr>
        <p:spPr>
          <a:xfrm>
            <a:off x="1492167" y="578013"/>
            <a:ext cx="9965400" cy="707400"/>
          </a:xfrm>
          <a:prstGeom prst="rect">
            <a:avLst/>
          </a:prstGeom>
          <a:noFill/>
          <a:ln>
            <a:noFill/>
          </a:ln>
        </p:spPr>
        <p:txBody>
          <a:bodyPr spcFirstLastPara="1" wrap="square" lIns="0" tIns="90800" rIns="0" bIns="0" anchor="t" anchorCtr="0">
            <a:spAutoFit/>
          </a:bodyPr>
          <a:lstStyle/>
          <a:p>
            <a:pPr marL="12700" marR="5080" lvl="0" indent="0" algn="l" rtl="0">
              <a:lnSpc>
                <a:spcPct val="107500"/>
              </a:lnSpc>
              <a:spcBef>
                <a:spcPts val="0"/>
              </a:spcBef>
              <a:spcAft>
                <a:spcPts val="0"/>
              </a:spcAft>
              <a:buClr>
                <a:srgbClr val="000000"/>
              </a:buClr>
              <a:buSzPts val="4000"/>
              <a:buFont typeface="Arial"/>
              <a:buNone/>
            </a:pPr>
            <a:r>
              <a:rPr lang="en-US" sz="4000" b="1" i="0" u="none" strike="noStrike" cap="none">
                <a:solidFill>
                  <a:srgbClr val="225475"/>
                </a:solidFill>
                <a:latin typeface="Arial"/>
                <a:ea typeface="Arial"/>
                <a:cs typeface="Arial"/>
                <a:sym typeface="Arial"/>
              </a:rPr>
              <a:t>External Food Orders - Stra</a:t>
            </a:r>
            <a:r>
              <a:rPr lang="en-US" sz="4000" b="1">
                <a:solidFill>
                  <a:srgbClr val="225475"/>
                </a:solidFill>
              </a:rPr>
              <a:t>tford Campus</a:t>
            </a:r>
            <a:endParaRPr sz="1400" b="0" i="0" u="none" strike="noStrike" cap="none">
              <a:solidFill>
                <a:srgbClr val="225475"/>
              </a:solidFill>
              <a:latin typeface="Arial"/>
              <a:ea typeface="Arial"/>
              <a:cs typeface="Arial"/>
              <a:sym typeface="Arial"/>
            </a:endParaRPr>
          </a:p>
        </p:txBody>
      </p:sp>
      <p:sp>
        <p:nvSpPr>
          <p:cNvPr id="443" name="Google Shape;443;g278c785f747_0_7"/>
          <p:cNvSpPr txBox="1"/>
          <p:nvPr/>
        </p:nvSpPr>
        <p:spPr>
          <a:xfrm>
            <a:off x="1492176" y="1381375"/>
            <a:ext cx="9717900" cy="4375200"/>
          </a:xfrm>
          <a:prstGeom prst="rect">
            <a:avLst/>
          </a:prstGeom>
          <a:noFill/>
          <a:ln>
            <a:noFill/>
          </a:ln>
        </p:spPr>
        <p:txBody>
          <a:bodyPr spcFirstLastPara="1" wrap="square" lIns="0" tIns="45075" rIns="0" bIns="0" anchor="t" anchorCtr="0">
            <a:spAutoFit/>
          </a:bodyPr>
          <a:lstStyle/>
          <a:p>
            <a:pPr marL="12700" marR="5080" lvl="0" indent="0" algn="l" rtl="0">
              <a:lnSpc>
                <a:spcPct val="111666"/>
              </a:lnSpc>
              <a:spcBef>
                <a:spcPts val="0"/>
              </a:spcBef>
              <a:spcAft>
                <a:spcPts val="0"/>
              </a:spcAft>
              <a:buClr>
                <a:srgbClr val="000000"/>
              </a:buClr>
              <a:buSzPts val="2400"/>
              <a:buFont typeface="Arial"/>
              <a:buNone/>
            </a:pPr>
            <a:r>
              <a:rPr lang="en-US" sz="2400" b="0" i="0" u="none" strike="noStrike" cap="none">
                <a:solidFill>
                  <a:srgbClr val="225475"/>
                </a:solidFill>
                <a:latin typeface="Times New Roman"/>
                <a:ea typeface="Times New Roman"/>
                <a:cs typeface="Times New Roman"/>
                <a:sym typeface="Times New Roman"/>
              </a:rPr>
              <a:t>Please contact Brittany Quintana in Student Affairs at </a:t>
            </a:r>
            <a:r>
              <a:rPr lang="en-US" sz="2400" b="0" i="0" u="sng" strike="noStrike" cap="none">
                <a:solidFill>
                  <a:srgbClr val="225475"/>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quinta02@rowan.edu</a:t>
            </a:r>
            <a:r>
              <a:rPr lang="en-US" sz="2400" b="0" i="0" u="none" strike="noStrike" cap="none">
                <a:solidFill>
                  <a:srgbClr val="225475"/>
                </a:solidFill>
                <a:latin typeface="Times New Roman"/>
                <a:ea typeface="Times New Roman"/>
                <a:cs typeface="Times New Roman"/>
                <a:sym typeface="Times New Roman"/>
              </a:rPr>
              <a:t> (Stratford) for assistance with e</a:t>
            </a:r>
            <a:r>
              <a:rPr lang="en-US" sz="2400">
                <a:solidFill>
                  <a:srgbClr val="225475"/>
                </a:solidFill>
                <a:latin typeface="Times New Roman"/>
                <a:ea typeface="Times New Roman"/>
                <a:cs typeface="Times New Roman"/>
                <a:sym typeface="Times New Roman"/>
              </a:rPr>
              <a:t>xternal</a:t>
            </a:r>
            <a:r>
              <a:rPr lang="en-US" sz="2400" b="0" i="0" u="none" strike="noStrike" cap="none">
                <a:solidFill>
                  <a:srgbClr val="225475"/>
                </a:solidFill>
                <a:latin typeface="Times New Roman"/>
                <a:ea typeface="Times New Roman"/>
                <a:cs typeface="Times New Roman"/>
                <a:sym typeface="Times New Roman"/>
              </a:rPr>
              <a:t> food orders</a:t>
            </a:r>
            <a:r>
              <a:rPr lang="en-US" sz="2400">
                <a:solidFill>
                  <a:srgbClr val="225475"/>
                </a:solidFill>
                <a:latin typeface="Times New Roman"/>
                <a:ea typeface="Times New Roman"/>
                <a:cs typeface="Times New Roman"/>
                <a:sym typeface="Times New Roman"/>
              </a:rPr>
              <a:t>.</a:t>
            </a:r>
            <a:endParaRPr sz="2400">
              <a:solidFill>
                <a:srgbClr val="225475"/>
              </a:solidFill>
              <a:latin typeface="Times New Roman"/>
              <a:ea typeface="Times New Roman"/>
              <a:cs typeface="Times New Roman"/>
              <a:sym typeface="Times New Roman"/>
            </a:endParaRPr>
          </a:p>
          <a:p>
            <a:pPr marL="12700" marR="5080" lvl="0" indent="0" algn="l" rtl="0">
              <a:lnSpc>
                <a:spcPct val="111666"/>
              </a:lnSpc>
              <a:spcBef>
                <a:spcPts val="0"/>
              </a:spcBef>
              <a:spcAft>
                <a:spcPts val="0"/>
              </a:spcAft>
              <a:buClr>
                <a:srgbClr val="000000"/>
              </a:buClr>
              <a:buSzPts val="2400"/>
              <a:buFont typeface="Arial"/>
              <a:buNone/>
            </a:pPr>
            <a:endParaRPr sz="2400">
              <a:solidFill>
                <a:srgbClr val="225475"/>
              </a:solidFill>
              <a:latin typeface="Times New Roman"/>
              <a:ea typeface="Times New Roman"/>
              <a:cs typeface="Times New Roman"/>
              <a:sym typeface="Times New Roman"/>
            </a:endParaRPr>
          </a:p>
          <a:p>
            <a:pPr marL="450850" marR="5080" lvl="4" indent="-342900" algn="l" rtl="0">
              <a:lnSpc>
                <a:spcPct val="111666"/>
              </a:lnSpc>
              <a:spcBef>
                <a:spcPts val="0"/>
              </a:spcBef>
              <a:spcAft>
                <a:spcPts val="0"/>
              </a:spcAft>
              <a:buClr>
                <a:srgbClr val="225475"/>
              </a:buClr>
              <a:buSzPts val="2760"/>
              <a:buFont typeface="Arial"/>
              <a:buChar char="•"/>
            </a:pPr>
            <a:r>
              <a:rPr lang="en-US" sz="2400" b="0" i="0" u="none" strike="noStrike" cap="none">
                <a:solidFill>
                  <a:srgbClr val="225475"/>
                </a:solidFill>
                <a:latin typeface="Times New Roman"/>
                <a:ea typeface="Times New Roman"/>
                <a:cs typeface="Times New Roman"/>
                <a:sym typeface="Times New Roman"/>
              </a:rPr>
              <a:t>External food orders are capped at $100.</a:t>
            </a:r>
            <a:endParaRPr sz="1400" b="0" i="0" u="none" strike="noStrike" cap="none">
              <a:solidFill>
                <a:srgbClr val="225475"/>
              </a:solidFill>
              <a:latin typeface="Arial"/>
              <a:ea typeface="Arial"/>
              <a:cs typeface="Arial"/>
              <a:sym typeface="Arial"/>
            </a:endParaRPr>
          </a:p>
          <a:p>
            <a:pPr marL="450850" marR="5080" lvl="4" indent="-342900" algn="l" rtl="0">
              <a:lnSpc>
                <a:spcPct val="111666"/>
              </a:lnSpc>
              <a:spcBef>
                <a:spcPts val="0"/>
              </a:spcBef>
              <a:spcAft>
                <a:spcPts val="0"/>
              </a:spcAft>
              <a:buClr>
                <a:srgbClr val="225475"/>
              </a:buClr>
              <a:buSzPts val="2760"/>
              <a:buFont typeface="Arial"/>
              <a:buChar char="•"/>
            </a:pPr>
            <a:r>
              <a:rPr lang="en-US" sz="2400" b="0" i="0" u="none" strike="noStrike" cap="none">
                <a:solidFill>
                  <a:srgbClr val="225475"/>
                </a:solidFill>
                <a:latin typeface="Times New Roman"/>
                <a:ea typeface="Times New Roman"/>
                <a:cs typeface="Times New Roman"/>
                <a:sym typeface="Times New Roman"/>
              </a:rPr>
              <a:t>Any external food order over $100 will </a:t>
            </a:r>
            <a:r>
              <a:rPr lang="en-US" sz="2400">
                <a:solidFill>
                  <a:srgbClr val="225475"/>
                </a:solidFill>
                <a:latin typeface="Times New Roman"/>
                <a:ea typeface="Times New Roman"/>
                <a:cs typeface="Times New Roman"/>
                <a:sym typeface="Times New Roman"/>
              </a:rPr>
              <a:t>require an approved waiver to be eligible for reimbursement.</a:t>
            </a:r>
            <a:endParaRPr sz="1400" b="0" i="1" u="none" strike="noStrike" cap="none">
              <a:solidFill>
                <a:srgbClr val="225475"/>
              </a:solidFill>
              <a:latin typeface="Arial"/>
              <a:ea typeface="Arial"/>
              <a:cs typeface="Arial"/>
              <a:sym typeface="Arial"/>
            </a:endParaRPr>
          </a:p>
          <a:p>
            <a:pPr marL="450850" marR="5080" lvl="4" indent="-342900" algn="l" rtl="0">
              <a:lnSpc>
                <a:spcPct val="111666"/>
              </a:lnSpc>
              <a:spcBef>
                <a:spcPts val="0"/>
              </a:spcBef>
              <a:spcAft>
                <a:spcPts val="0"/>
              </a:spcAft>
              <a:buClr>
                <a:srgbClr val="225475"/>
              </a:buClr>
              <a:buSzPts val="2760"/>
              <a:buFont typeface="Arial"/>
              <a:buChar char="•"/>
            </a:pPr>
            <a:r>
              <a:rPr lang="en-US" sz="2400" b="0" i="0" u="none" strike="noStrike" cap="none">
                <a:solidFill>
                  <a:srgbClr val="225475"/>
                </a:solidFill>
                <a:latin typeface="Times New Roman"/>
                <a:ea typeface="Times New Roman"/>
                <a:cs typeface="Times New Roman"/>
                <a:sym typeface="Times New Roman"/>
              </a:rPr>
              <a:t>Please allow ample time for pre-approvals if you plan to include food at your event. </a:t>
            </a:r>
            <a:endParaRPr sz="1400" b="0" i="0" u="none" strike="noStrike" cap="none">
              <a:solidFill>
                <a:srgbClr val="225475"/>
              </a:solidFill>
              <a:latin typeface="Arial"/>
              <a:ea typeface="Arial"/>
              <a:cs typeface="Arial"/>
              <a:sym typeface="Arial"/>
            </a:endParaRPr>
          </a:p>
          <a:p>
            <a:pPr marL="450850" marR="5080" lvl="4" indent="-342900" algn="l" rtl="0">
              <a:lnSpc>
                <a:spcPct val="111666"/>
              </a:lnSpc>
              <a:spcBef>
                <a:spcPts val="0"/>
              </a:spcBef>
              <a:spcAft>
                <a:spcPts val="0"/>
              </a:spcAft>
              <a:buClr>
                <a:srgbClr val="FF0000"/>
              </a:buClr>
              <a:buSzPts val="2760"/>
              <a:buFont typeface="Arial"/>
              <a:buChar char="•"/>
            </a:pPr>
            <a:r>
              <a:rPr lang="en-US" sz="2400" b="1">
                <a:solidFill>
                  <a:srgbClr val="FF0000"/>
                </a:solidFill>
                <a:latin typeface="Times New Roman"/>
                <a:ea typeface="Times New Roman"/>
                <a:cs typeface="Times New Roman"/>
                <a:sym typeface="Times New Roman"/>
              </a:rPr>
              <a:t>You should not pay for any external food orders over $100 without an approved waiver as they will not be reimbursable.</a:t>
            </a:r>
            <a:endParaRPr sz="2400" b="1" i="0" u="none" strike="noStrike" cap="none">
              <a:solidFill>
                <a:srgbClr val="FF0000"/>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93"/>
        <p:cNvGrpSpPr/>
        <p:nvPr/>
      </p:nvGrpSpPr>
      <p:grpSpPr>
        <a:xfrm>
          <a:off x="0" y="0"/>
          <a:ext cx="0" cy="0"/>
          <a:chOff x="0" y="0"/>
          <a:chExt cx="0" cy="0"/>
        </a:xfrm>
      </p:grpSpPr>
      <p:sp>
        <p:nvSpPr>
          <p:cNvPr id="94" name="Google Shape;94;g1523d68992a_0_8"/>
          <p:cNvSpPr/>
          <p:nvPr/>
        </p:nvSpPr>
        <p:spPr>
          <a:xfrm>
            <a:off x="706693" y="0"/>
            <a:ext cx="11485880" cy="6858000"/>
          </a:xfrm>
          <a:custGeom>
            <a:avLst/>
            <a:gdLst/>
            <a:ahLst/>
            <a:cxnLst/>
            <a:rect l="l" t="t" r="r" b="b"/>
            <a:pathLst>
              <a:path w="11485880" h="6858000" extrusionOk="0">
                <a:moveTo>
                  <a:pt x="0" y="6857986"/>
                </a:moveTo>
                <a:lnTo>
                  <a:pt x="11485282" y="6857986"/>
                </a:lnTo>
                <a:lnTo>
                  <a:pt x="11485282" y="0"/>
                </a:lnTo>
                <a:lnTo>
                  <a:pt x="0" y="0"/>
                </a:lnTo>
                <a:lnTo>
                  <a:pt x="0" y="6857986"/>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5" name="Google Shape;95;g1523d68992a_0_8"/>
          <p:cNvSpPr/>
          <p:nvPr/>
        </p:nvSpPr>
        <p:spPr>
          <a:xfrm>
            <a:off x="0" y="0"/>
            <a:ext cx="478155" cy="6858000"/>
          </a:xfrm>
          <a:custGeom>
            <a:avLst/>
            <a:gdLst/>
            <a:ahLst/>
            <a:cxnLst/>
            <a:rect l="l" t="t" r="r" b="b"/>
            <a:pathLst>
              <a:path w="478155" h="6858000" extrusionOk="0">
                <a:moveTo>
                  <a:pt x="0" y="6857986"/>
                </a:moveTo>
                <a:lnTo>
                  <a:pt x="478094" y="6857986"/>
                </a:lnTo>
                <a:lnTo>
                  <a:pt x="478094" y="0"/>
                </a:lnTo>
                <a:lnTo>
                  <a:pt x="0" y="0"/>
                </a:lnTo>
                <a:lnTo>
                  <a:pt x="0" y="6857986"/>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6" name="Google Shape;96;g1523d68992a_0_8"/>
          <p:cNvSpPr/>
          <p:nvPr/>
        </p:nvSpPr>
        <p:spPr>
          <a:xfrm>
            <a:off x="478094" y="375"/>
            <a:ext cx="228600" cy="6858000"/>
          </a:xfrm>
          <a:custGeom>
            <a:avLst/>
            <a:gdLst/>
            <a:ahLst/>
            <a:cxnLst/>
            <a:rect l="l" t="t" r="r" b="b"/>
            <a:pathLst>
              <a:path w="228600" h="6858000" extrusionOk="0">
                <a:moveTo>
                  <a:pt x="0" y="0"/>
                </a:moveTo>
                <a:lnTo>
                  <a:pt x="228599" y="0"/>
                </a:lnTo>
                <a:lnTo>
                  <a:pt x="228599" y="6857986"/>
                </a:lnTo>
                <a:lnTo>
                  <a:pt x="0" y="6857986"/>
                </a:lnTo>
                <a:lnTo>
                  <a:pt x="0" y="0"/>
                </a:lnTo>
                <a:close/>
              </a:path>
            </a:pathLst>
          </a:custGeom>
          <a:solidFill>
            <a:srgbClr val="22547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 name="Google Shape;97;g1523d68992a_0_8"/>
          <p:cNvSpPr txBox="1">
            <a:spLocks noGrp="1"/>
          </p:cNvSpPr>
          <p:nvPr>
            <p:ph type="title"/>
          </p:nvPr>
        </p:nvSpPr>
        <p:spPr>
          <a:xfrm>
            <a:off x="1371601" y="688000"/>
            <a:ext cx="8222100" cy="690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1">
                <a:solidFill>
                  <a:srgbClr val="225475"/>
                </a:solidFill>
              </a:rPr>
              <a:t>Sewell Campus Engagement</a:t>
            </a:r>
            <a:endParaRPr b="1">
              <a:solidFill>
                <a:srgbClr val="225475"/>
              </a:solidFill>
            </a:endParaRPr>
          </a:p>
        </p:txBody>
      </p:sp>
      <p:sp>
        <p:nvSpPr>
          <p:cNvPr id="98" name="Google Shape;98;g1523d68992a_0_8"/>
          <p:cNvSpPr txBox="1"/>
          <p:nvPr/>
        </p:nvSpPr>
        <p:spPr>
          <a:xfrm>
            <a:off x="1357438" y="1577175"/>
            <a:ext cx="10184400" cy="3169500"/>
          </a:xfrm>
          <a:prstGeom prst="rect">
            <a:avLst/>
          </a:prstGeom>
          <a:noFill/>
          <a:ln>
            <a:noFill/>
          </a:ln>
        </p:spPr>
        <p:txBody>
          <a:bodyPr spcFirstLastPara="1" wrap="square" lIns="0" tIns="31750" rIns="0" bIns="0" anchor="t" anchorCtr="0">
            <a:spAutoFit/>
          </a:bodyPr>
          <a:lstStyle/>
          <a:p>
            <a:pPr marL="0" marR="441958"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225475"/>
                </a:solidFill>
                <a:latin typeface="Times New Roman"/>
                <a:ea typeface="Times New Roman"/>
                <a:cs typeface="Times New Roman"/>
                <a:sym typeface="Times New Roman"/>
              </a:rPr>
              <a:t>I</a:t>
            </a:r>
            <a:r>
              <a:rPr lang="en-US" sz="2400">
                <a:solidFill>
                  <a:srgbClr val="225475"/>
                </a:solidFill>
                <a:latin typeface="Times New Roman"/>
                <a:ea typeface="Times New Roman"/>
                <a:cs typeface="Times New Roman"/>
                <a:sym typeface="Times New Roman"/>
              </a:rPr>
              <a:t>t i</a:t>
            </a:r>
            <a:r>
              <a:rPr lang="en-US" sz="2400" b="0" i="0" u="none" strike="noStrike" cap="none">
                <a:solidFill>
                  <a:srgbClr val="225475"/>
                </a:solidFill>
                <a:latin typeface="Times New Roman"/>
                <a:ea typeface="Times New Roman"/>
                <a:cs typeface="Times New Roman"/>
                <a:sym typeface="Times New Roman"/>
              </a:rPr>
              <a:t>s important that we all consider how we can add enrichment, engagement and programming to be sure that </a:t>
            </a:r>
            <a:r>
              <a:rPr lang="en-US" sz="2400">
                <a:solidFill>
                  <a:srgbClr val="225475"/>
                </a:solidFill>
                <a:latin typeface="Times New Roman"/>
                <a:ea typeface="Times New Roman"/>
                <a:cs typeface="Times New Roman"/>
                <a:sym typeface="Times New Roman"/>
              </a:rPr>
              <a:t>both campuses have the same experience.</a:t>
            </a:r>
            <a:endParaRPr sz="2400" b="0" i="0" u="none" strike="noStrike" cap="none">
              <a:solidFill>
                <a:srgbClr val="225475"/>
              </a:solidFill>
              <a:latin typeface="Times New Roman"/>
              <a:ea typeface="Times New Roman"/>
              <a:cs typeface="Times New Roman"/>
              <a:sym typeface="Times New Roman"/>
            </a:endParaRPr>
          </a:p>
          <a:p>
            <a:pPr marL="457200" marR="213995" lvl="0" indent="-381000" algn="l" rtl="0">
              <a:lnSpc>
                <a:spcPct val="116363"/>
              </a:lnSpc>
              <a:spcBef>
                <a:spcPts val="1410"/>
              </a:spcBef>
              <a:spcAft>
                <a:spcPts val="0"/>
              </a:spcAft>
              <a:buClr>
                <a:srgbClr val="225475"/>
              </a:buClr>
              <a:buSzPts val="2760"/>
              <a:buFont typeface="Times New Roman"/>
              <a:buChar char="•"/>
            </a:pPr>
            <a:r>
              <a:rPr lang="en-US" sz="2400" b="1" i="0" u="none" strike="noStrike" cap="none">
                <a:solidFill>
                  <a:srgbClr val="225475"/>
                </a:solidFill>
                <a:latin typeface="Times New Roman"/>
                <a:ea typeface="Times New Roman"/>
                <a:cs typeface="Times New Roman"/>
                <a:sym typeface="Times New Roman"/>
              </a:rPr>
              <a:t>All student clubs should host </a:t>
            </a:r>
            <a:r>
              <a:rPr lang="en-US" sz="2400" b="1" i="0" u="sng" strike="noStrike" cap="none">
                <a:solidFill>
                  <a:srgbClr val="225475"/>
                </a:solidFill>
                <a:latin typeface="Times New Roman"/>
                <a:ea typeface="Times New Roman"/>
                <a:cs typeface="Times New Roman"/>
                <a:sym typeface="Times New Roman"/>
              </a:rPr>
              <a:t>at least</a:t>
            </a:r>
            <a:r>
              <a:rPr lang="en-US" sz="2400" b="1">
                <a:solidFill>
                  <a:srgbClr val="225475"/>
                </a:solidFill>
                <a:latin typeface="Times New Roman"/>
                <a:ea typeface="Times New Roman"/>
                <a:cs typeface="Times New Roman"/>
                <a:sym typeface="Times New Roman"/>
              </a:rPr>
              <a:t> </a:t>
            </a:r>
            <a:r>
              <a:rPr lang="en-US" sz="2400" b="1" i="0" u="none" strike="noStrike" cap="none">
                <a:solidFill>
                  <a:srgbClr val="225475"/>
                </a:solidFill>
                <a:latin typeface="Times New Roman"/>
                <a:ea typeface="Times New Roman"/>
                <a:cs typeface="Times New Roman"/>
                <a:sym typeface="Times New Roman"/>
              </a:rPr>
              <a:t>one event OR meeting or event on the Sewell campus this year.</a:t>
            </a:r>
            <a:endParaRPr sz="2400" b="1" i="0" u="none" strike="noStrike" cap="none">
              <a:solidFill>
                <a:srgbClr val="225475"/>
              </a:solidFill>
              <a:latin typeface="Times New Roman"/>
              <a:ea typeface="Times New Roman"/>
              <a:cs typeface="Times New Roman"/>
              <a:sym typeface="Times New Roman"/>
            </a:endParaRPr>
          </a:p>
          <a:p>
            <a:pPr marL="457200" marR="213995" lvl="0" indent="-381000" algn="l" rtl="0">
              <a:lnSpc>
                <a:spcPct val="116363"/>
              </a:lnSpc>
              <a:spcBef>
                <a:spcPts val="0"/>
              </a:spcBef>
              <a:spcAft>
                <a:spcPts val="0"/>
              </a:spcAft>
              <a:buClr>
                <a:srgbClr val="225475"/>
              </a:buClr>
              <a:buSzPts val="2760"/>
              <a:buFont typeface="Times New Roman"/>
              <a:buChar char="•"/>
            </a:pPr>
            <a:r>
              <a:rPr lang="en-US" sz="2400" b="0" i="0" u="none" strike="noStrike" cap="none">
                <a:solidFill>
                  <a:srgbClr val="225475"/>
                </a:solidFill>
                <a:latin typeface="Times New Roman"/>
                <a:ea typeface="Times New Roman"/>
                <a:cs typeface="Times New Roman"/>
                <a:sym typeface="Times New Roman"/>
              </a:rPr>
              <a:t>Each club that hosts at least one event or meeting during the year will receive an additional 1 point on their Year End Report and additional programming can earn up to an additional second point</a:t>
            </a:r>
            <a:r>
              <a:rPr lang="en-US" sz="2400">
                <a:solidFill>
                  <a:srgbClr val="225475"/>
                </a:solidFill>
                <a:latin typeface="Times New Roman"/>
                <a:ea typeface="Times New Roman"/>
                <a:cs typeface="Times New Roman"/>
                <a:sym typeface="Times New Roman"/>
              </a:rPr>
              <a:t>.</a:t>
            </a:r>
            <a:endParaRPr sz="2400" b="0" i="0" u="none" strike="noStrike" cap="none">
              <a:solidFill>
                <a:srgbClr val="225475"/>
              </a:solidFill>
              <a:latin typeface="Times New Roman"/>
              <a:ea typeface="Times New Roman"/>
              <a:cs typeface="Times New Roman"/>
              <a:sym typeface="Times New Roman"/>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g278c785f747_0_12"/>
          <p:cNvSpPr txBox="1"/>
          <p:nvPr/>
        </p:nvSpPr>
        <p:spPr>
          <a:xfrm>
            <a:off x="1492167" y="578013"/>
            <a:ext cx="9965400" cy="707400"/>
          </a:xfrm>
          <a:prstGeom prst="rect">
            <a:avLst/>
          </a:prstGeom>
          <a:noFill/>
          <a:ln>
            <a:noFill/>
          </a:ln>
        </p:spPr>
        <p:txBody>
          <a:bodyPr spcFirstLastPara="1" wrap="square" lIns="0" tIns="90800" rIns="0" bIns="0" anchor="t" anchorCtr="0">
            <a:spAutoFit/>
          </a:bodyPr>
          <a:lstStyle/>
          <a:p>
            <a:pPr marL="12700" marR="5080" lvl="0" indent="0" algn="l" rtl="0">
              <a:lnSpc>
                <a:spcPct val="107500"/>
              </a:lnSpc>
              <a:spcBef>
                <a:spcPts val="0"/>
              </a:spcBef>
              <a:spcAft>
                <a:spcPts val="0"/>
              </a:spcAft>
              <a:buClr>
                <a:srgbClr val="000000"/>
              </a:buClr>
              <a:buSzPts val="4000"/>
              <a:buFont typeface="Arial"/>
              <a:buNone/>
            </a:pPr>
            <a:r>
              <a:rPr lang="en-US" sz="4000" b="1" i="0" u="none" strike="noStrike" cap="none">
                <a:solidFill>
                  <a:srgbClr val="225475"/>
                </a:solidFill>
                <a:latin typeface="Arial"/>
                <a:ea typeface="Arial"/>
                <a:cs typeface="Arial"/>
                <a:sym typeface="Arial"/>
              </a:rPr>
              <a:t>External Food Orders - </a:t>
            </a:r>
            <a:r>
              <a:rPr lang="en-US" sz="4000" b="1">
                <a:solidFill>
                  <a:srgbClr val="225475"/>
                </a:solidFill>
              </a:rPr>
              <a:t>Sewell Campus</a:t>
            </a:r>
            <a:endParaRPr sz="1400" b="0" i="0" u="none" strike="noStrike" cap="none">
              <a:solidFill>
                <a:srgbClr val="225475"/>
              </a:solidFill>
              <a:latin typeface="Arial"/>
              <a:ea typeface="Arial"/>
              <a:cs typeface="Arial"/>
              <a:sym typeface="Arial"/>
            </a:endParaRPr>
          </a:p>
        </p:txBody>
      </p:sp>
      <p:sp>
        <p:nvSpPr>
          <p:cNvPr id="449" name="Google Shape;449;g278c785f747_0_12"/>
          <p:cNvSpPr txBox="1"/>
          <p:nvPr/>
        </p:nvSpPr>
        <p:spPr>
          <a:xfrm>
            <a:off x="1492176" y="1492800"/>
            <a:ext cx="9717900" cy="4725600"/>
          </a:xfrm>
          <a:prstGeom prst="rect">
            <a:avLst/>
          </a:prstGeom>
          <a:noFill/>
          <a:ln>
            <a:noFill/>
          </a:ln>
        </p:spPr>
        <p:txBody>
          <a:bodyPr spcFirstLastPara="1" wrap="square" lIns="0" tIns="45075" rIns="0" bIns="0" anchor="t" anchorCtr="0">
            <a:spAutoFit/>
          </a:bodyPr>
          <a:lstStyle/>
          <a:p>
            <a:pPr marL="12700" marR="5080" lvl="0" indent="0" algn="l" rtl="0">
              <a:lnSpc>
                <a:spcPct val="111666"/>
              </a:lnSpc>
              <a:spcBef>
                <a:spcPts val="0"/>
              </a:spcBef>
              <a:spcAft>
                <a:spcPts val="0"/>
              </a:spcAft>
              <a:buClr>
                <a:srgbClr val="000000"/>
              </a:buClr>
              <a:buSzPts val="2400"/>
              <a:buFont typeface="Arial"/>
              <a:buNone/>
            </a:pPr>
            <a:r>
              <a:rPr lang="en-US" sz="2400" b="0" i="0" u="none" strike="noStrike" cap="none">
                <a:solidFill>
                  <a:srgbClr val="225475"/>
                </a:solidFill>
                <a:latin typeface="Times New Roman"/>
                <a:ea typeface="Times New Roman"/>
                <a:cs typeface="Times New Roman"/>
                <a:sym typeface="Times New Roman"/>
              </a:rPr>
              <a:t>Please contact Brittany </a:t>
            </a:r>
            <a:r>
              <a:rPr lang="en-US" sz="2400">
                <a:solidFill>
                  <a:srgbClr val="225475"/>
                </a:solidFill>
                <a:latin typeface="Times New Roman"/>
                <a:ea typeface="Times New Roman"/>
                <a:cs typeface="Times New Roman"/>
                <a:sym typeface="Times New Roman"/>
              </a:rPr>
              <a:t>Mitchell </a:t>
            </a:r>
            <a:r>
              <a:rPr lang="en-US" sz="2400" b="0" i="0" u="none" strike="noStrike" cap="none">
                <a:solidFill>
                  <a:srgbClr val="225475"/>
                </a:solidFill>
                <a:latin typeface="Times New Roman"/>
                <a:ea typeface="Times New Roman"/>
                <a:cs typeface="Times New Roman"/>
                <a:sym typeface="Times New Roman"/>
              </a:rPr>
              <a:t>in Student Affairs at </a:t>
            </a:r>
            <a:r>
              <a:rPr lang="en-US" sz="2400" u="sng">
                <a:solidFill>
                  <a:schemeClr val="hlink"/>
                </a:solidFill>
                <a:latin typeface="Times New Roman"/>
                <a:ea typeface="Times New Roman"/>
                <a:cs typeface="Times New Roman"/>
                <a:sym typeface="Times New Roman"/>
                <a:hlinkClick r:id="rId3"/>
              </a:rPr>
              <a:t>mitchellba@rowan.edu</a:t>
            </a:r>
            <a:r>
              <a:rPr lang="en-US" sz="2400">
                <a:solidFill>
                  <a:srgbClr val="225475"/>
                </a:solidFill>
                <a:latin typeface="Times New Roman"/>
                <a:ea typeface="Times New Roman"/>
                <a:cs typeface="Times New Roman"/>
                <a:sym typeface="Times New Roman"/>
              </a:rPr>
              <a:t> </a:t>
            </a:r>
            <a:r>
              <a:rPr lang="en-US" sz="2400" b="0" i="0" u="none" strike="noStrike" cap="none">
                <a:solidFill>
                  <a:srgbClr val="225475"/>
                </a:solidFill>
                <a:latin typeface="Times New Roman"/>
                <a:ea typeface="Times New Roman"/>
                <a:cs typeface="Times New Roman"/>
                <a:sym typeface="Times New Roman"/>
              </a:rPr>
              <a:t>(</a:t>
            </a:r>
            <a:r>
              <a:rPr lang="en-US" sz="2400">
                <a:solidFill>
                  <a:srgbClr val="225475"/>
                </a:solidFill>
                <a:latin typeface="Times New Roman"/>
                <a:ea typeface="Times New Roman"/>
                <a:cs typeface="Times New Roman"/>
                <a:sym typeface="Times New Roman"/>
              </a:rPr>
              <a:t>Sewell</a:t>
            </a:r>
            <a:r>
              <a:rPr lang="en-US" sz="2400" b="0" i="0" u="none" strike="noStrike" cap="none">
                <a:solidFill>
                  <a:srgbClr val="225475"/>
                </a:solidFill>
                <a:latin typeface="Times New Roman"/>
                <a:ea typeface="Times New Roman"/>
                <a:cs typeface="Times New Roman"/>
                <a:sym typeface="Times New Roman"/>
              </a:rPr>
              <a:t>) for assistance with e</a:t>
            </a:r>
            <a:r>
              <a:rPr lang="en-US" sz="2400">
                <a:solidFill>
                  <a:srgbClr val="225475"/>
                </a:solidFill>
                <a:latin typeface="Times New Roman"/>
                <a:ea typeface="Times New Roman"/>
                <a:cs typeface="Times New Roman"/>
                <a:sym typeface="Times New Roman"/>
              </a:rPr>
              <a:t>xternal</a:t>
            </a:r>
            <a:r>
              <a:rPr lang="en-US" sz="2400" b="0" i="0" u="none" strike="noStrike" cap="none">
                <a:solidFill>
                  <a:srgbClr val="225475"/>
                </a:solidFill>
                <a:latin typeface="Times New Roman"/>
                <a:ea typeface="Times New Roman"/>
                <a:cs typeface="Times New Roman"/>
                <a:sym typeface="Times New Roman"/>
              </a:rPr>
              <a:t> food order</a:t>
            </a:r>
            <a:r>
              <a:rPr lang="en-US" sz="2400">
                <a:solidFill>
                  <a:srgbClr val="225475"/>
                </a:solidFill>
                <a:latin typeface="Times New Roman"/>
                <a:ea typeface="Times New Roman"/>
                <a:cs typeface="Times New Roman"/>
                <a:sym typeface="Times New Roman"/>
              </a:rPr>
              <a:t>s</a:t>
            </a:r>
            <a:r>
              <a:rPr lang="en-US" sz="2400" b="0" i="0" u="none" strike="noStrike" cap="none">
                <a:solidFill>
                  <a:srgbClr val="225475"/>
                </a:solidFill>
                <a:latin typeface="Times New Roman"/>
                <a:ea typeface="Times New Roman"/>
                <a:cs typeface="Times New Roman"/>
                <a:sym typeface="Times New Roman"/>
              </a:rPr>
              <a:t>.</a:t>
            </a:r>
            <a:endParaRPr sz="2400" b="0" i="0" u="none" strike="noStrike" cap="none">
              <a:solidFill>
                <a:srgbClr val="225475"/>
              </a:solidFill>
              <a:latin typeface="Times New Roman"/>
              <a:ea typeface="Times New Roman"/>
              <a:cs typeface="Times New Roman"/>
              <a:sym typeface="Times New Roman"/>
            </a:endParaRPr>
          </a:p>
          <a:p>
            <a:pPr marL="12700" marR="5080" lvl="2" indent="0" algn="l" rtl="0">
              <a:lnSpc>
                <a:spcPct val="111666"/>
              </a:lnSpc>
              <a:spcBef>
                <a:spcPts val="0"/>
              </a:spcBef>
              <a:spcAft>
                <a:spcPts val="0"/>
              </a:spcAft>
              <a:buClr>
                <a:srgbClr val="000000"/>
              </a:buClr>
              <a:buSzPts val="2400"/>
              <a:buFont typeface="Arial"/>
              <a:buNone/>
            </a:pPr>
            <a:endParaRPr sz="2400" b="0" i="0" u="none" strike="noStrike" cap="none">
              <a:solidFill>
                <a:srgbClr val="225475"/>
              </a:solidFill>
              <a:latin typeface="Times New Roman"/>
              <a:ea typeface="Times New Roman"/>
              <a:cs typeface="Times New Roman"/>
              <a:sym typeface="Times New Roman"/>
            </a:endParaRPr>
          </a:p>
          <a:p>
            <a:pPr marL="450850" marR="5080" lvl="4" indent="-342900" algn="l" rtl="0">
              <a:lnSpc>
                <a:spcPct val="111666"/>
              </a:lnSpc>
              <a:spcBef>
                <a:spcPts val="0"/>
              </a:spcBef>
              <a:spcAft>
                <a:spcPts val="0"/>
              </a:spcAft>
              <a:buClr>
                <a:srgbClr val="FF0000"/>
              </a:buClr>
              <a:buSzPts val="2760"/>
              <a:buChar char="•"/>
            </a:pPr>
            <a:r>
              <a:rPr lang="en-US" sz="2400" b="1">
                <a:solidFill>
                  <a:srgbClr val="FF0000"/>
                </a:solidFill>
                <a:latin typeface="Times New Roman"/>
                <a:ea typeface="Times New Roman"/>
                <a:cs typeface="Times New Roman"/>
                <a:sym typeface="Times New Roman"/>
              </a:rPr>
              <a:t>The waiver requirement </a:t>
            </a:r>
            <a:r>
              <a:rPr lang="en-US" sz="2400" b="1" u="sng">
                <a:solidFill>
                  <a:srgbClr val="FF0000"/>
                </a:solidFill>
                <a:latin typeface="Times New Roman"/>
                <a:ea typeface="Times New Roman"/>
                <a:cs typeface="Times New Roman"/>
                <a:sym typeface="Times New Roman"/>
              </a:rPr>
              <a:t>does not apply</a:t>
            </a:r>
            <a:r>
              <a:rPr lang="en-US" sz="2400" b="1">
                <a:solidFill>
                  <a:srgbClr val="FF0000"/>
                </a:solidFill>
                <a:latin typeface="Times New Roman"/>
                <a:ea typeface="Times New Roman"/>
                <a:cs typeface="Times New Roman"/>
                <a:sym typeface="Times New Roman"/>
              </a:rPr>
              <a:t> to the Sewell Campus.</a:t>
            </a:r>
            <a:endParaRPr sz="1400" b="1" i="0" u="none" strike="noStrike" cap="none">
              <a:solidFill>
                <a:srgbClr val="FF0000"/>
              </a:solidFill>
            </a:endParaRPr>
          </a:p>
          <a:p>
            <a:pPr marL="450850" marR="5080" lvl="4" indent="-342900" algn="l" rtl="0">
              <a:lnSpc>
                <a:spcPct val="111666"/>
              </a:lnSpc>
              <a:spcBef>
                <a:spcPts val="0"/>
              </a:spcBef>
              <a:spcAft>
                <a:spcPts val="0"/>
              </a:spcAft>
              <a:buClr>
                <a:srgbClr val="225475"/>
              </a:buClr>
              <a:buSzPts val="2760"/>
              <a:buFont typeface="Arial"/>
              <a:buChar char="•"/>
            </a:pPr>
            <a:r>
              <a:rPr lang="en-US" sz="2400">
                <a:solidFill>
                  <a:srgbClr val="225475"/>
                </a:solidFill>
                <a:latin typeface="Times New Roman"/>
                <a:ea typeface="Times New Roman"/>
                <a:cs typeface="Times New Roman"/>
                <a:sym typeface="Times New Roman"/>
              </a:rPr>
              <a:t>You can place an order with Giofano’s Italian Bistro, a local caterer that works closely with the Sewell Campus. While this is an external order, the expense would come directly out of your club budget with a purchase order.</a:t>
            </a:r>
            <a:endParaRPr sz="1400" b="0" i="1" u="none" strike="noStrike" cap="none">
              <a:solidFill>
                <a:srgbClr val="225475"/>
              </a:solidFill>
              <a:latin typeface="Arial"/>
              <a:ea typeface="Arial"/>
              <a:cs typeface="Arial"/>
              <a:sym typeface="Arial"/>
            </a:endParaRPr>
          </a:p>
          <a:p>
            <a:pPr marL="450850" marR="5080" lvl="4" indent="-342900" algn="l" rtl="0">
              <a:lnSpc>
                <a:spcPct val="111666"/>
              </a:lnSpc>
              <a:spcBef>
                <a:spcPts val="0"/>
              </a:spcBef>
              <a:spcAft>
                <a:spcPts val="0"/>
              </a:spcAft>
              <a:buClr>
                <a:srgbClr val="225475"/>
              </a:buClr>
              <a:buSzPts val="2760"/>
              <a:buFont typeface="Arial"/>
              <a:buChar char="•"/>
            </a:pPr>
            <a:r>
              <a:rPr lang="en-US" sz="2400">
                <a:solidFill>
                  <a:srgbClr val="225475"/>
                </a:solidFill>
                <a:latin typeface="Times New Roman"/>
                <a:ea typeface="Times New Roman"/>
                <a:cs typeface="Times New Roman"/>
                <a:sym typeface="Times New Roman"/>
              </a:rPr>
              <a:t>You can otherwise order from any restaurant of your choosing and submit for reimbursement. Your order does NOT have to be capped at $100 or require an approved waiver to be eligible for reimbursement.</a:t>
            </a:r>
            <a:endParaRPr sz="2400" b="1" i="0" u="none" strike="noStrike" cap="none">
              <a:solidFill>
                <a:srgbClr val="FF0000"/>
              </a:solidFill>
              <a:latin typeface="Times New Roman"/>
              <a:ea typeface="Times New Roman"/>
              <a:cs typeface="Times New Roman"/>
              <a:sym typeface="Times New Roman"/>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41"/>
          <p:cNvSpPr txBox="1"/>
          <p:nvPr/>
        </p:nvSpPr>
        <p:spPr>
          <a:xfrm>
            <a:off x="1492167" y="578013"/>
            <a:ext cx="9965400" cy="756484"/>
          </a:xfrm>
          <a:prstGeom prst="rect">
            <a:avLst/>
          </a:prstGeom>
          <a:noFill/>
          <a:ln>
            <a:noFill/>
          </a:ln>
        </p:spPr>
        <p:txBody>
          <a:bodyPr spcFirstLastPara="1" wrap="square" lIns="0" tIns="90800" rIns="0" bIns="0" anchor="t" anchorCtr="0">
            <a:spAutoFit/>
          </a:bodyPr>
          <a:lstStyle/>
          <a:p>
            <a:pPr marL="12700" marR="5080" lvl="0" indent="0" algn="l" rtl="0">
              <a:lnSpc>
                <a:spcPct val="107500"/>
              </a:lnSpc>
              <a:spcBef>
                <a:spcPts val="0"/>
              </a:spcBef>
              <a:spcAft>
                <a:spcPts val="0"/>
              </a:spcAft>
              <a:buClr>
                <a:srgbClr val="000000"/>
              </a:buClr>
              <a:buSzPts val="4000"/>
              <a:buFont typeface="Arial"/>
              <a:buNone/>
            </a:pPr>
            <a:r>
              <a:rPr lang="en-US" sz="4000" b="1" i="0" u="none" strike="noStrike" cap="none">
                <a:solidFill>
                  <a:srgbClr val="225475"/>
                </a:solidFill>
                <a:latin typeface="Arial"/>
                <a:ea typeface="Arial"/>
                <a:cs typeface="Arial"/>
                <a:sym typeface="Arial"/>
              </a:rPr>
              <a:t>WebEx Meetings vs. WebEx Webinars</a:t>
            </a:r>
            <a:endParaRPr sz="1400" b="0" i="0" u="none" strike="noStrike" cap="none">
              <a:solidFill>
                <a:srgbClr val="225475"/>
              </a:solidFill>
              <a:latin typeface="Arial"/>
              <a:ea typeface="Arial"/>
              <a:cs typeface="Arial"/>
              <a:sym typeface="Arial"/>
            </a:endParaRPr>
          </a:p>
        </p:txBody>
      </p:sp>
      <p:sp>
        <p:nvSpPr>
          <p:cNvPr id="455" name="Google Shape;455;p41"/>
          <p:cNvSpPr txBox="1"/>
          <p:nvPr/>
        </p:nvSpPr>
        <p:spPr>
          <a:xfrm>
            <a:off x="1330649" y="1334497"/>
            <a:ext cx="10280400" cy="1985700"/>
          </a:xfrm>
          <a:prstGeom prst="rect">
            <a:avLst/>
          </a:prstGeom>
          <a:noFill/>
          <a:ln>
            <a:noFill/>
          </a:ln>
        </p:spPr>
        <p:txBody>
          <a:bodyPr spcFirstLastPara="1" wrap="square" lIns="0" tIns="0" rIns="0" bIns="0" anchor="t" anchorCtr="0">
            <a:spAutoFit/>
          </a:bodyPr>
          <a:lstStyle/>
          <a:p>
            <a:pPr marL="342900" marR="0" lvl="0" indent="-342900" algn="l" rtl="0">
              <a:lnSpc>
                <a:spcPct val="100000"/>
              </a:lnSpc>
              <a:spcBef>
                <a:spcPts val="1200"/>
              </a:spcBef>
              <a:spcAft>
                <a:spcPts val="0"/>
              </a:spcAft>
              <a:buClr>
                <a:srgbClr val="225475"/>
              </a:buClr>
              <a:buSzPts val="2300"/>
              <a:buFont typeface="Arial"/>
              <a:buChar char="•"/>
            </a:pPr>
            <a:r>
              <a:rPr lang="en-US" sz="2000" b="0" i="0" u="none" strike="noStrike" cap="none">
                <a:solidFill>
                  <a:srgbClr val="225475"/>
                </a:solidFill>
                <a:latin typeface="Times New Roman"/>
                <a:ea typeface="Times New Roman"/>
                <a:cs typeface="Times New Roman"/>
                <a:sym typeface="Times New Roman"/>
              </a:rPr>
              <a:t>WebEx Meetings are ideal for smaller meetings or programs with face-to-face interaction, while WebEx WEBINARS are ideal for larger events or panel events where you want to highlight the speaker(s) only and allow interaction via submitted questions.</a:t>
            </a:r>
            <a:endParaRPr sz="1400" b="0" i="0" u="none" strike="noStrike" cap="none">
              <a:solidFill>
                <a:srgbClr val="225475"/>
              </a:solidFill>
              <a:latin typeface="Arial"/>
              <a:ea typeface="Arial"/>
              <a:cs typeface="Arial"/>
              <a:sym typeface="Arial"/>
            </a:endParaRPr>
          </a:p>
          <a:p>
            <a:pPr marL="342900" marR="0" lvl="0" indent="-342900" algn="l" rtl="0">
              <a:lnSpc>
                <a:spcPct val="100000"/>
              </a:lnSpc>
              <a:spcBef>
                <a:spcPts val="1200"/>
              </a:spcBef>
              <a:spcAft>
                <a:spcPts val="0"/>
              </a:spcAft>
              <a:buClr>
                <a:srgbClr val="225475"/>
              </a:buClr>
              <a:buSzPts val="2300"/>
              <a:buFont typeface="Arial"/>
              <a:buChar char="•"/>
            </a:pPr>
            <a:r>
              <a:rPr lang="en-US" sz="2000" b="0" i="0" u="none" strike="noStrike" cap="none">
                <a:solidFill>
                  <a:srgbClr val="225475"/>
                </a:solidFill>
                <a:latin typeface="Times New Roman"/>
                <a:ea typeface="Times New Roman"/>
                <a:cs typeface="Times New Roman"/>
                <a:sym typeface="Times New Roman"/>
              </a:rPr>
              <a:t>Both can be easily set up on your Rowan WebEx dashboard!</a:t>
            </a:r>
            <a:endParaRPr sz="1400" b="0" i="0" u="none" strike="noStrike" cap="none">
              <a:solidFill>
                <a:srgbClr val="225475"/>
              </a:solidFill>
              <a:latin typeface="Arial"/>
              <a:ea typeface="Arial"/>
              <a:cs typeface="Arial"/>
              <a:sym typeface="Arial"/>
            </a:endParaRPr>
          </a:p>
          <a:p>
            <a:pPr marL="342900" marR="0" lvl="0" indent="-342900" algn="l" rtl="0">
              <a:lnSpc>
                <a:spcPct val="100000"/>
              </a:lnSpc>
              <a:spcBef>
                <a:spcPts val="1200"/>
              </a:spcBef>
              <a:spcAft>
                <a:spcPts val="0"/>
              </a:spcAft>
              <a:buClr>
                <a:srgbClr val="225475"/>
              </a:buClr>
              <a:buSzPts val="2300"/>
              <a:buFont typeface="Arial"/>
              <a:buChar char="•"/>
            </a:pPr>
            <a:r>
              <a:rPr lang="en-US" sz="2000" b="0" i="0" u="none" strike="noStrike" cap="none">
                <a:solidFill>
                  <a:srgbClr val="225475"/>
                </a:solidFill>
                <a:latin typeface="Times New Roman"/>
                <a:ea typeface="Times New Roman"/>
                <a:cs typeface="Times New Roman"/>
                <a:sym typeface="Times New Roman"/>
              </a:rPr>
              <a:t>If you need any assistance, please contact Brittany Quintana at</a:t>
            </a:r>
            <a:r>
              <a:rPr lang="en-US" sz="2000">
                <a:solidFill>
                  <a:srgbClr val="225475"/>
                </a:solidFill>
                <a:latin typeface="Times New Roman"/>
                <a:ea typeface="Times New Roman"/>
                <a:cs typeface="Times New Roman"/>
                <a:sym typeface="Times New Roman"/>
              </a:rPr>
              <a:t> </a:t>
            </a:r>
            <a:r>
              <a:rPr lang="en-US" sz="2000" u="sng">
                <a:solidFill>
                  <a:schemeClr val="hlink"/>
                </a:solidFill>
                <a:latin typeface="Times New Roman"/>
                <a:ea typeface="Times New Roman"/>
                <a:cs typeface="Times New Roman"/>
                <a:sym typeface="Times New Roman"/>
                <a:hlinkClick r:id="rId3"/>
              </a:rPr>
              <a:t>quinta02@rowan.edu</a:t>
            </a:r>
            <a:r>
              <a:rPr lang="en-US" sz="2000">
                <a:solidFill>
                  <a:srgbClr val="225475"/>
                </a:solidFill>
                <a:latin typeface="Times New Roman"/>
                <a:ea typeface="Times New Roman"/>
                <a:cs typeface="Times New Roman"/>
                <a:sym typeface="Times New Roman"/>
              </a:rPr>
              <a:t>. </a:t>
            </a:r>
            <a:endParaRPr sz="2000" b="0" i="0" u="none" strike="noStrike" cap="none">
              <a:solidFill>
                <a:srgbClr val="4A2318"/>
              </a:solidFill>
              <a:latin typeface="Times New Roman"/>
              <a:ea typeface="Times New Roman"/>
              <a:cs typeface="Times New Roman"/>
              <a:sym typeface="Times New Roman"/>
            </a:endParaRPr>
          </a:p>
        </p:txBody>
      </p:sp>
      <p:pic>
        <p:nvPicPr>
          <p:cNvPr id="456" name="Google Shape;456;p41"/>
          <p:cNvPicPr preferRelativeResize="0"/>
          <p:nvPr/>
        </p:nvPicPr>
        <p:blipFill rotWithShape="1">
          <a:blip r:embed="rId4">
            <a:alphaModFix/>
          </a:blip>
          <a:srcRect t="12918" r="1136" b="40599"/>
          <a:stretch/>
        </p:blipFill>
        <p:spPr>
          <a:xfrm>
            <a:off x="990600" y="3522956"/>
            <a:ext cx="10847968" cy="3187864"/>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34"/>
          <p:cNvSpPr txBox="1">
            <a:spLocks noGrp="1"/>
          </p:cNvSpPr>
          <p:nvPr>
            <p:ph type="title"/>
          </p:nvPr>
        </p:nvSpPr>
        <p:spPr>
          <a:xfrm>
            <a:off x="1432525" y="776800"/>
            <a:ext cx="8066400" cy="690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1"/>
              <a:t>Club Event/Sales Promotions</a:t>
            </a:r>
            <a:endParaRPr b="1"/>
          </a:p>
        </p:txBody>
      </p:sp>
      <p:sp>
        <p:nvSpPr>
          <p:cNvPr id="462" name="Google Shape;462;p34"/>
          <p:cNvSpPr txBox="1"/>
          <p:nvPr/>
        </p:nvSpPr>
        <p:spPr>
          <a:xfrm>
            <a:off x="1400860" y="1722124"/>
            <a:ext cx="9390300" cy="3903000"/>
          </a:xfrm>
          <a:prstGeom prst="rect">
            <a:avLst/>
          </a:prstGeom>
          <a:noFill/>
          <a:ln>
            <a:noFill/>
          </a:ln>
        </p:spPr>
        <p:txBody>
          <a:bodyPr spcFirstLastPara="1" wrap="square" lIns="0" tIns="11425" rIns="0" bIns="0" anchor="t" anchorCtr="0">
            <a:spAutoFit/>
          </a:bodyPr>
          <a:lstStyle/>
          <a:p>
            <a:pPr marL="250825" marR="21590" lvl="0" indent="-238125" algn="l" rtl="0">
              <a:lnSpc>
                <a:spcPct val="100400"/>
              </a:lnSpc>
              <a:spcBef>
                <a:spcPts val="0"/>
              </a:spcBef>
              <a:spcAft>
                <a:spcPts val="0"/>
              </a:spcAft>
              <a:buClr>
                <a:srgbClr val="225475"/>
              </a:buClr>
              <a:buSzPts val="2530"/>
              <a:buFont typeface="Arial"/>
              <a:buChar char="•"/>
            </a:pPr>
            <a:r>
              <a:rPr lang="en-US" sz="2200" b="1" i="0" u="none" strike="noStrike" cap="none">
                <a:solidFill>
                  <a:srgbClr val="225475"/>
                </a:solidFill>
                <a:latin typeface="Times New Roman"/>
                <a:ea typeface="Times New Roman"/>
                <a:cs typeface="Times New Roman"/>
                <a:sym typeface="Times New Roman"/>
              </a:rPr>
              <a:t>If you’d like your event/meeting, announcement, fun</a:t>
            </a:r>
            <a:r>
              <a:rPr lang="en-US" sz="2200" b="1">
                <a:solidFill>
                  <a:srgbClr val="225475"/>
                </a:solidFill>
                <a:latin typeface="Times New Roman"/>
                <a:ea typeface="Times New Roman"/>
                <a:cs typeface="Times New Roman"/>
                <a:sym typeface="Times New Roman"/>
              </a:rPr>
              <a:t>draiser/sale,</a:t>
            </a:r>
            <a:r>
              <a:rPr lang="en-US" sz="2200" b="1" i="0" u="none" strike="noStrike" cap="none">
                <a:solidFill>
                  <a:srgbClr val="225475"/>
                </a:solidFill>
                <a:latin typeface="Times New Roman"/>
                <a:ea typeface="Times New Roman"/>
                <a:cs typeface="Times New Roman"/>
                <a:sym typeface="Times New Roman"/>
              </a:rPr>
              <a:t> or general information shared with the student body, please email the Secretary of SGA (</a:t>
            </a:r>
            <a:r>
              <a:rPr lang="en-US" sz="2200" b="1" i="0" u="sng" strike="noStrike" cap="none">
                <a:solidFill>
                  <a:schemeClr val="hlink"/>
                </a:solidFill>
                <a:latin typeface="Times New Roman"/>
                <a:ea typeface="Times New Roman"/>
                <a:cs typeface="Times New Roman"/>
                <a:sym typeface="Times New Roman"/>
                <a:hlinkClick r:id="rId3"/>
              </a:rPr>
              <a:t>ahmedn88@rowan.edu</a:t>
            </a:r>
            <a:r>
              <a:rPr lang="en-US" sz="2200" b="1">
                <a:solidFill>
                  <a:srgbClr val="225475"/>
                </a:solidFill>
                <a:latin typeface="Times New Roman"/>
                <a:ea typeface="Times New Roman"/>
                <a:cs typeface="Times New Roman"/>
                <a:sym typeface="Times New Roman"/>
              </a:rPr>
              <a:t>)</a:t>
            </a:r>
            <a:r>
              <a:rPr lang="en-US" sz="2200" b="1">
                <a:solidFill>
                  <a:srgbClr val="4A2318"/>
                </a:solidFill>
                <a:latin typeface="Times New Roman"/>
                <a:ea typeface="Times New Roman"/>
                <a:cs typeface="Times New Roman"/>
                <a:sym typeface="Times New Roman"/>
              </a:rPr>
              <a:t> </a:t>
            </a:r>
            <a:r>
              <a:rPr lang="en-US" sz="2200" b="1" i="0" u="none" strike="noStrike" cap="none">
                <a:solidFill>
                  <a:srgbClr val="225475"/>
                </a:solidFill>
                <a:latin typeface="Times New Roman"/>
                <a:ea typeface="Times New Roman"/>
                <a:cs typeface="Times New Roman"/>
                <a:sym typeface="Times New Roman"/>
              </a:rPr>
              <a:t>with the subject line “Sunday News” by 5 pm the Saturday before the email is posted on Sunday. </a:t>
            </a:r>
            <a:r>
              <a:rPr lang="en-US" sz="2200" b="1" i="1" u="none" strike="noStrike" cap="none">
                <a:solidFill>
                  <a:srgbClr val="225475"/>
                </a:solidFill>
                <a:latin typeface="Times New Roman"/>
                <a:ea typeface="Times New Roman"/>
                <a:cs typeface="Times New Roman"/>
                <a:sym typeface="Times New Roman"/>
              </a:rPr>
              <a:t>If you’d like an image attached, please submit in jpg form.</a:t>
            </a:r>
            <a:endParaRPr sz="2200" b="0" i="0" u="none" strike="noStrike" cap="none">
              <a:solidFill>
                <a:srgbClr val="225475"/>
              </a:solidFill>
              <a:latin typeface="Arial"/>
              <a:ea typeface="Arial"/>
              <a:cs typeface="Arial"/>
              <a:sym typeface="Arial"/>
            </a:endParaRPr>
          </a:p>
          <a:p>
            <a:pPr marL="12700" marR="21590" lvl="0" indent="0" algn="l" rtl="0">
              <a:lnSpc>
                <a:spcPct val="100400"/>
              </a:lnSpc>
              <a:spcBef>
                <a:spcPts val="0"/>
              </a:spcBef>
              <a:spcAft>
                <a:spcPts val="0"/>
              </a:spcAft>
              <a:buClr>
                <a:srgbClr val="000000"/>
              </a:buClr>
              <a:buSzPts val="2000"/>
              <a:buFont typeface="Arial"/>
              <a:buNone/>
            </a:pPr>
            <a:endParaRPr sz="2200" b="1" i="1" u="none" strike="noStrike" cap="none">
              <a:solidFill>
                <a:srgbClr val="225475"/>
              </a:solidFill>
              <a:latin typeface="Times New Roman"/>
              <a:ea typeface="Times New Roman"/>
              <a:cs typeface="Times New Roman"/>
              <a:sym typeface="Times New Roman"/>
            </a:endParaRPr>
          </a:p>
          <a:p>
            <a:pPr marL="250825" marR="21590" lvl="0" indent="-238125" algn="l" rtl="0">
              <a:lnSpc>
                <a:spcPct val="100400"/>
              </a:lnSpc>
              <a:spcBef>
                <a:spcPts val="0"/>
              </a:spcBef>
              <a:spcAft>
                <a:spcPts val="0"/>
              </a:spcAft>
              <a:buClr>
                <a:srgbClr val="225475"/>
              </a:buClr>
              <a:buSzPts val="2530"/>
              <a:buFont typeface="Arial"/>
              <a:buChar char="•"/>
            </a:pPr>
            <a:r>
              <a:rPr lang="en-US" sz="2200">
                <a:solidFill>
                  <a:srgbClr val="225475"/>
                </a:solidFill>
                <a:latin typeface="Times New Roman"/>
                <a:ea typeface="Times New Roman"/>
                <a:cs typeface="Times New Roman"/>
                <a:sym typeface="Times New Roman"/>
              </a:rPr>
              <a:t>You can </a:t>
            </a:r>
            <a:r>
              <a:rPr lang="en-US" sz="2200" b="0" i="0" u="none" strike="noStrike" cap="none">
                <a:solidFill>
                  <a:srgbClr val="225475"/>
                </a:solidFill>
                <a:latin typeface="Times New Roman"/>
                <a:ea typeface="Times New Roman"/>
                <a:cs typeface="Times New Roman"/>
                <a:sym typeface="Times New Roman"/>
              </a:rPr>
              <a:t>Facebook or G</a:t>
            </a:r>
            <a:r>
              <a:rPr lang="en-US" sz="2200">
                <a:solidFill>
                  <a:srgbClr val="225475"/>
                </a:solidFill>
                <a:latin typeface="Times New Roman"/>
                <a:ea typeface="Times New Roman"/>
                <a:cs typeface="Times New Roman"/>
                <a:sym typeface="Times New Roman"/>
              </a:rPr>
              <a:t>roupMe</a:t>
            </a:r>
            <a:r>
              <a:rPr lang="en-US" sz="2200" b="0" i="0" u="none" strike="noStrike" cap="none">
                <a:solidFill>
                  <a:srgbClr val="225475"/>
                </a:solidFill>
                <a:latin typeface="Times New Roman"/>
                <a:ea typeface="Times New Roman"/>
                <a:cs typeface="Times New Roman"/>
                <a:sym typeface="Times New Roman"/>
              </a:rPr>
              <a:t> as a way to communicate </a:t>
            </a:r>
            <a:r>
              <a:rPr lang="en-US" sz="2200">
                <a:solidFill>
                  <a:srgbClr val="225475"/>
                </a:solidFill>
                <a:latin typeface="Times New Roman"/>
                <a:ea typeface="Times New Roman"/>
                <a:cs typeface="Times New Roman"/>
                <a:sym typeface="Times New Roman"/>
              </a:rPr>
              <a:t>with the student body.</a:t>
            </a:r>
            <a:endParaRPr sz="2200" b="0" i="0" u="none" strike="noStrike" cap="none">
              <a:solidFill>
                <a:srgbClr val="225475"/>
              </a:solidFill>
              <a:latin typeface="Arial"/>
              <a:ea typeface="Arial"/>
              <a:cs typeface="Arial"/>
              <a:sym typeface="Arial"/>
            </a:endParaRPr>
          </a:p>
          <a:p>
            <a:pPr marL="250825" marR="21590" lvl="0" indent="-79375" algn="l" rtl="0">
              <a:lnSpc>
                <a:spcPct val="100400"/>
              </a:lnSpc>
              <a:spcBef>
                <a:spcPts val="0"/>
              </a:spcBef>
              <a:spcAft>
                <a:spcPts val="0"/>
              </a:spcAft>
              <a:buClr>
                <a:srgbClr val="4A2318"/>
              </a:buClr>
              <a:buSzPts val="2500"/>
              <a:buFont typeface="Arial"/>
              <a:buNone/>
            </a:pPr>
            <a:endParaRPr sz="2200" b="0" i="0" u="none" strike="noStrike" cap="none">
              <a:solidFill>
                <a:srgbClr val="225475"/>
              </a:solidFill>
              <a:latin typeface="Times New Roman"/>
              <a:ea typeface="Times New Roman"/>
              <a:cs typeface="Times New Roman"/>
              <a:sym typeface="Times New Roman"/>
            </a:endParaRPr>
          </a:p>
          <a:p>
            <a:pPr marL="250825" marR="21590" lvl="0" indent="-238125" algn="l" rtl="0">
              <a:lnSpc>
                <a:spcPct val="100400"/>
              </a:lnSpc>
              <a:spcBef>
                <a:spcPts val="0"/>
              </a:spcBef>
              <a:spcAft>
                <a:spcPts val="0"/>
              </a:spcAft>
              <a:buClr>
                <a:srgbClr val="225475"/>
              </a:buClr>
              <a:buSzPts val="2530"/>
              <a:buFont typeface="Arial"/>
              <a:buChar char="•"/>
            </a:pPr>
            <a:r>
              <a:rPr lang="en-US" sz="2200" b="0" i="0" u="none" strike="noStrike" cap="none">
                <a:solidFill>
                  <a:srgbClr val="225475"/>
                </a:solidFill>
                <a:latin typeface="Times New Roman"/>
                <a:ea typeface="Times New Roman"/>
                <a:cs typeface="Times New Roman"/>
                <a:sym typeface="Times New Roman"/>
              </a:rPr>
              <a:t>As a reminder, you cannot use class email lists for club announcements. Exceptions have been granted, but you must request it. Requests to email to any of the student class email lists should be sent to Dean Micciche.</a:t>
            </a:r>
            <a:endParaRPr sz="2200" b="0" i="0" u="none" strike="noStrike" cap="none">
              <a:solidFill>
                <a:srgbClr val="225475"/>
              </a:solidFill>
              <a:latin typeface="Times New Roman"/>
              <a:ea typeface="Times New Roman"/>
              <a:cs typeface="Times New Roman"/>
              <a:sym typeface="Times New Roman"/>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42"/>
          <p:cNvSpPr txBox="1">
            <a:spLocks noGrp="1"/>
          </p:cNvSpPr>
          <p:nvPr>
            <p:ph type="title"/>
          </p:nvPr>
        </p:nvSpPr>
        <p:spPr>
          <a:xfrm>
            <a:off x="1371600" y="660272"/>
            <a:ext cx="9836727" cy="69596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1"/>
              <a:t>How to Request an SOM Automail</a:t>
            </a:r>
            <a:endParaRPr b="1"/>
          </a:p>
        </p:txBody>
      </p:sp>
      <p:sp>
        <p:nvSpPr>
          <p:cNvPr id="468" name="Google Shape;468;p42"/>
          <p:cNvSpPr txBox="1"/>
          <p:nvPr/>
        </p:nvSpPr>
        <p:spPr>
          <a:xfrm>
            <a:off x="1371600" y="1475600"/>
            <a:ext cx="9761700" cy="3429600"/>
          </a:xfrm>
          <a:prstGeom prst="rect">
            <a:avLst/>
          </a:prstGeom>
          <a:noFill/>
          <a:ln>
            <a:noFill/>
          </a:ln>
        </p:spPr>
        <p:txBody>
          <a:bodyPr spcFirstLastPara="1" wrap="square" lIns="0" tIns="26650" rIns="0" bIns="0" anchor="t" anchorCtr="0">
            <a:spAutoFit/>
          </a:bodyPr>
          <a:lstStyle/>
          <a:p>
            <a:pPr marL="221615" marR="5080" lvl="0" indent="-221615" algn="l" rtl="0">
              <a:lnSpc>
                <a:spcPct val="100000"/>
              </a:lnSpc>
              <a:spcBef>
                <a:spcPts val="1155"/>
              </a:spcBef>
              <a:spcAft>
                <a:spcPts val="0"/>
              </a:spcAft>
              <a:buClr>
                <a:srgbClr val="225475"/>
              </a:buClr>
              <a:buSzPts val="2730"/>
              <a:buFont typeface="Arial"/>
              <a:buChar char="•"/>
            </a:pPr>
            <a:r>
              <a:rPr lang="en-US" sz="2400" b="0" i="0" u="none" strike="noStrike" cap="none">
                <a:solidFill>
                  <a:srgbClr val="225475"/>
                </a:solidFill>
                <a:latin typeface="Times New Roman"/>
                <a:ea typeface="Times New Roman"/>
                <a:cs typeface="Times New Roman"/>
                <a:sym typeface="Times New Roman"/>
              </a:rPr>
              <a:t>Automail email requests are only permitted for events/fundraisers applicable to the </a:t>
            </a:r>
            <a:r>
              <a:rPr lang="en-US" sz="2400" b="1" i="0" u="none" strike="noStrike" cap="none">
                <a:solidFill>
                  <a:srgbClr val="225475"/>
                </a:solidFill>
                <a:latin typeface="Times New Roman"/>
                <a:ea typeface="Times New Roman"/>
                <a:cs typeface="Times New Roman"/>
                <a:sym typeface="Times New Roman"/>
              </a:rPr>
              <a:t>entire campus</a:t>
            </a:r>
            <a:r>
              <a:rPr lang="en-US" sz="2400" b="0" i="0" u="none" strike="noStrike" cap="none">
                <a:solidFill>
                  <a:srgbClr val="225475"/>
                </a:solidFill>
                <a:latin typeface="Times New Roman"/>
                <a:ea typeface="Times New Roman"/>
                <a:cs typeface="Times New Roman"/>
                <a:sym typeface="Times New Roman"/>
              </a:rPr>
              <a:t> – including faculty, staff, and GSBS students – and are handled on a case-by-case basis. </a:t>
            </a:r>
            <a:endParaRPr sz="2400" b="0" i="0" u="none" strike="noStrike" cap="none">
              <a:solidFill>
                <a:srgbClr val="225475"/>
              </a:solidFill>
              <a:latin typeface="Times New Roman"/>
              <a:ea typeface="Times New Roman"/>
              <a:cs typeface="Times New Roman"/>
              <a:sym typeface="Times New Roman"/>
            </a:endParaRPr>
          </a:p>
          <a:p>
            <a:pPr marL="221615" marR="385445" lvl="0" indent="-221615" algn="l" rtl="0">
              <a:lnSpc>
                <a:spcPct val="100000"/>
              </a:lnSpc>
              <a:spcBef>
                <a:spcPts val="1150"/>
              </a:spcBef>
              <a:spcAft>
                <a:spcPts val="0"/>
              </a:spcAft>
              <a:buClr>
                <a:srgbClr val="225475"/>
              </a:buClr>
              <a:buSzPts val="2730"/>
              <a:buFont typeface="Arial"/>
              <a:buChar char="•"/>
            </a:pPr>
            <a:r>
              <a:rPr lang="en-US" sz="2400" b="0" i="0" u="none" strike="noStrike" cap="none">
                <a:solidFill>
                  <a:srgbClr val="225475"/>
                </a:solidFill>
                <a:latin typeface="Times New Roman"/>
                <a:ea typeface="Times New Roman"/>
                <a:cs typeface="Times New Roman"/>
                <a:sym typeface="Times New Roman"/>
              </a:rPr>
              <a:t>Email Brittany Quintana at </a:t>
            </a:r>
            <a:r>
              <a:rPr lang="en-US" sz="2400" u="sng">
                <a:solidFill>
                  <a:schemeClr val="hlink"/>
                </a:solidFill>
                <a:latin typeface="Times New Roman"/>
                <a:ea typeface="Times New Roman"/>
                <a:cs typeface="Times New Roman"/>
                <a:sym typeface="Times New Roman"/>
                <a:hlinkClick r:id="rId3"/>
              </a:rPr>
              <a:t>quinta02@rowan.edu</a:t>
            </a:r>
            <a:r>
              <a:rPr lang="en-US" sz="2400" u="none">
                <a:solidFill>
                  <a:srgbClr val="225475"/>
                </a:solidFill>
                <a:latin typeface="Times New Roman"/>
                <a:ea typeface="Times New Roman"/>
                <a:cs typeface="Times New Roman"/>
                <a:sym typeface="Times New Roman"/>
              </a:rPr>
              <a:t> </a:t>
            </a:r>
            <a:r>
              <a:rPr lang="en-US" sz="2400" b="0" i="0" u="none" strike="noStrike" cap="none">
                <a:solidFill>
                  <a:srgbClr val="225475"/>
                </a:solidFill>
                <a:latin typeface="Times New Roman"/>
                <a:ea typeface="Times New Roman"/>
                <a:cs typeface="Times New Roman"/>
                <a:sym typeface="Times New Roman"/>
              </a:rPr>
              <a:t>a short write-up of information about your event/what you want sent.</a:t>
            </a:r>
            <a:r>
              <a:rPr lang="en-US" sz="2400" b="0" i="1" u="none" strike="noStrike" cap="none">
                <a:solidFill>
                  <a:srgbClr val="225475"/>
                </a:solidFill>
                <a:latin typeface="Times New Roman"/>
                <a:ea typeface="Times New Roman"/>
                <a:cs typeface="Times New Roman"/>
                <a:sym typeface="Times New Roman"/>
              </a:rPr>
              <a:t> Attachments will need to be hyperlinked within the body of the email.</a:t>
            </a:r>
            <a:endParaRPr sz="2400" b="0" i="1" u="none" strike="noStrike" cap="none">
              <a:solidFill>
                <a:srgbClr val="225475"/>
              </a:solidFill>
              <a:latin typeface="Times New Roman"/>
              <a:ea typeface="Times New Roman"/>
              <a:cs typeface="Times New Roman"/>
              <a:sym typeface="Times New Roman"/>
            </a:endParaRPr>
          </a:p>
          <a:p>
            <a:pPr marL="221615" marR="385445" lvl="0" indent="-221615" algn="l" rtl="0">
              <a:lnSpc>
                <a:spcPct val="100000"/>
              </a:lnSpc>
              <a:spcBef>
                <a:spcPts val="1150"/>
              </a:spcBef>
              <a:spcAft>
                <a:spcPts val="0"/>
              </a:spcAft>
              <a:buClr>
                <a:srgbClr val="225475"/>
              </a:buClr>
              <a:buSzPts val="2730"/>
              <a:buFont typeface="Times New Roman"/>
              <a:buChar char="•"/>
            </a:pPr>
            <a:r>
              <a:rPr lang="en-US" sz="2400" b="0" i="0" u="none" strike="noStrike" cap="none">
                <a:solidFill>
                  <a:srgbClr val="225475"/>
                </a:solidFill>
                <a:latin typeface="Times New Roman"/>
                <a:ea typeface="Times New Roman"/>
                <a:cs typeface="Times New Roman"/>
                <a:sym typeface="Times New Roman"/>
              </a:rPr>
              <a:t>This should be done </a:t>
            </a:r>
            <a:r>
              <a:rPr lang="en-US" sz="2400" b="0" i="0" u="sng" strike="noStrike" cap="none">
                <a:solidFill>
                  <a:srgbClr val="225475"/>
                </a:solidFill>
                <a:latin typeface="Times New Roman"/>
                <a:ea typeface="Times New Roman"/>
                <a:cs typeface="Times New Roman"/>
                <a:sym typeface="Times New Roman"/>
              </a:rPr>
              <a:t>at least five business days prior to the day you want the email sent.</a:t>
            </a:r>
            <a:endParaRPr sz="2400" b="0" i="0" u="sng" strike="noStrike" cap="none">
              <a:solidFill>
                <a:srgbClr val="225475"/>
              </a:solidFill>
              <a:latin typeface="Times New Roman"/>
              <a:ea typeface="Times New Roman"/>
              <a:cs typeface="Times New Roman"/>
              <a:sym typeface="Times New Roman"/>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43"/>
          <p:cNvSpPr txBox="1">
            <a:spLocks noGrp="1"/>
          </p:cNvSpPr>
          <p:nvPr>
            <p:ph type="title"/>
          </p:nvPr>
        </p:nvSpPr>
        <p:spPr>
          <a:xfrm>
            <a:off x="1444625" y="688850"/>
            <a:ext cx="9641400" cy="696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1"/>
              <a:t>TV Monitor Announcements</a:t>
            </a:r>
            <a:endParaRPr b="1"/>
          </a:p>
        </p:txBody>
      </p:sp>
      <p:sp>
        <p:nvSpPr>
          <p:cNvPr id="474" name="Google Shape;474;p43"/>
          <p:cNvSpPr txBox="1"/>
          <p:nvPr/>
        </p:nvSpPr>
        <p:spPr>
          <a:xfrm>
            <a:off x="1444625" y="1545185"/>
            <a:ext cx="9291300" cy="3578400"/>
          </a:xfrm>
          <a:prstGeom prst="rect">
            <a:avLst/>
          </a:prstGeom>
          <a:noFill/>
          <a:ln>
            <a:noFill/>
          </a:ln>
        </p:spPr>
        <p:txBody>
          <a:bodyPr spcFirstLastPara="1" wrap="square" lIns="0" tIns="40000" rIns="0" bIns="0" anchor="t" anchorCtr="0">
            <a:spAutoFit/>
          </a:bodyPr>
          <a:lstStyle/>
          <a:p>
            <a:pPr marL="355600" marR="223520" lvl="0" indent="-342900" algn="l" rtl="0">
              <a:lnSpc>
                <a:spcPct val="111500"/>
              </a:lnSpc>
              <a:spcBef>
                <a:spcPts val="0"/>
              </a:spcBef>
              <a:spcAft>
                <a:spcPts val="0"/>
              </a:spcAft>
              <a:buClr>
                <a:srgbClr val="225475"/>
              </a:buClr>
              <a:buSzPts val="2530"/>
              <a:buFont typeface="Arial"/>
              <a:buChar char="•"/>
            </a:pPr>
            <a:r>
              <a:rPr lang="en-US" sz="2200" b="0" i="0" u="none" strike="noStrike" cap="none">
                <a:solidFill>
                  <a:srgbClr val="225475"/>
                </a:solidFill>
                <a:latin typeface="Times New Roman"/>
                <a:ea typeface="Times New Roman"/>
                <a:cs typeface="Times New Roman"/>
                <a:sym typeface="Times New Roman"/>
              </a:rPr>
              <a:t>Any announcements by student groups must receive </a:t>
            </a:r>
            <a:r>
              <a:rPr lang="en-US" sz="2200" b="1" i="0" u="none" strike="noStrike" cap="none">
                <a:solidFill>
                  <a:srgbClr val="225475"/>
                </a:solidFill>
                <a:latin typeface="Times New Roman"/>
                <a:ea typeface="Times New Roman"/>
                <a:cs typeface="Times New Roman"/>
                <a:sym typeface="Times New Roman"/>
              </a:rPr>
              <a:t>prior approval</a:t>
            </a:r>
            <a:r>
              <a:rPr lang="en-US" sz="2200" b="0" i="0" u="none" strike="noStrike" cap="none">
                <a:solidFill>
                  <a:srgbClr val="225475"/>
                </a:solidFill>
                <a:latin typeface="Times New Roman"/>
                <a:ea typeface="Times New Roman"/>
                <a:cs typeface="Times New Roman"/>
                <a:sym typeface="Times New Roman"/>
              </a:rPr>
              <a:t> from the Office of Student Affairs and Alumni Engagement.</a:t>
            </a:r>
            <a:endParaRPr sz="2200" b="0" i="0" u="none" strike="noStrike" cap="none">
              <a:solidFill>
                <a:srgbClr val="225475"/>
              </a:solidFill>
              <a:latin typeface="Times New Roman"/>
              <a:ea typeface="Times New Roman"/>
              <a:cs typeface="Times New Roman"/>
              <a:sym typeface="Times New Roman"/>
            </a:endParaRPr>
          </a:p>
          <a:p>
            <a:pPr marL="355600" marR="223520" lvl="0" indent="-342900" algn="l" rtl="0">
              <a:lnSpc>
                <a:spcPct val="111500"/>
              </a:lnSpc>
              <a:spcBef>
                <a:spcPts val="0"/>
              </a:spcBef>
              <a:spcAft>
                <a:spcPts val="0"/>
              </a:spcAft>
              <a:buClr>
                <a:srgbClr val="225475"/>
              </a:buClr>
              <a:buSzPts val="2530"/>
              <a:buFont typeface="Arial"/>
              <a:buChar char="•"/>
            </a:pPr>
            <a:r>
              <a:rPr lang="en-US" sz="2200" b="0" i="0" u="none" strike="noStrike" cap="none">
                <a:solidFill>
                  <a:srgbClr val="225475"/>
                </a:solidFill>
                <a:latin typeface="Times New Roman"/>
                <a:ea typeface="Times New Roman"/>
                <a:cs typeface="Times New Roman"/>
                <a:sym typeface="Times New Roman"/>
              </a:rPr>
              <a:t>To submit a request for a TV monitor announcement, please submit an email to Brittany Quintana at </a:t>
            </a:r>
            <a:r>
              <a:rPr lang="en-US" sz="2200" b="0" i="0" u="sng" strike="noStrike" cap="none">
                <a:solidFill>
                  <a:srgbClr val="225475"/>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quinta02@rowan.edu</a:t>
            </a:r>
            <a:r>
              <a:rPr lang="en-US" sz="2200" b="0" i="0" u="none" strike="noStrike" cap="none">
                <a:solidFill>
                  <a:srgbClr val="225475"/>
                </a:solidFill>
                <a:latin typeface="Times New Roman"/>
                <a:ea typeface="Times New Roman"/>
                <a:cs typeface="Times New Roman"/>
                <a:sym typeface="Times New Roman"/>
              </a:rPr>
              <a:t> with the following information:</a:t>
            </a:r>
            <a:endParaRPr sz="2200" b="0" i="0" u="none" strike="noStrike" cap="none">
              <a:solidFill>
                <a:srgbClr val="225475"/>
              </a:solidFill>
              <a:latin typeface="Times New Roman"/>
              <a:ea typeface="Times New Roman"/>
              <a:cs typeface="Times New Roman"/>
              <a:sym typeface="Times New Roman"/>
            </a:endParaRPr>
          </a:p>
          <a:p>
            <a:pPr marL="851535" marR="0" lvl="1" indent="-381635" algn="l" rtl="0">
              <a:lnSpc>
                <a:spcPct val="112500"/>
              </a:lnSpc>
              <a:spcBef>
                <a:spcPts val="0"/>
              </a:spcBef>
              <a:spcAft>
                <a:spcPts val="0"/>
              </a:spcAft>
              <a:buClr>
                <a:srgbClr val="225475"/>
              </a:buClr>
              <a:buSzPts val="2090"/>
              <a:buFont typeface="Arial"/>
              <a:buChar char="○"/>
            </a:pPr>
            <a:r>
              <a:rPr lang="en-US" sz="2200" b="0" i="1" u="none" strike="noStrike" cap="none">
                <a:solidFill>
                  <a:srgbClr val="225475"/>
                </a:solidFill>
                <a:latin typeface="Times New Roman"/>
                <a:ea typeface="Times New Roman"/>
                <a:cs typeface="Times New Roman"/>
                <a:sym typeface="Times New Roman"/>
              </a:rPr>
              <a:t>A brief description of your announcement (text is limited to 10-15 words)</a:t>
            </a:r>
            <a:endParaRPr sz="2200" b="0" i="0" u="none" strike="noStrike" cap="none">
              <a:solidFill>
                <a:srgbClr val="225475"/>
              </a:solidFill>
              <a:latin typeface="Times New Roman"/>
              <a:ea typeface="Times New Roman"/>
              <a:cs typeface="Times New Roman"/>
              <a:sym typeface="Times New Roman"/>
            </a:endParaRPr>
          </a:p>
          <a:p>
            <a:pPr marL="851535" marR="0" lvl="1" indent="-381635" algn="l" rtl="0">
              <a:lnSpc>
                <a:spcPct val="112500"/>
              </a:lnSpc>
              <a:spcBef>
                <a:spcPts val="0"/>
              </a:spcBef>
              <a:spcAft>
                <a:spcPts val="0"/>
              </a:spcAft>
              <a:buClr>
                <a:srgbClr val="225475"/>
              </a:buClr>
              <a:buSzPts val="2090"/>
              <a:buFont typeface="Arial"/>
              <a:buChar char="○"/>
            </a:pPr>
            <a:r>
              <a:rPr lang="en-US" sz="2200" b="0" i="1" u="none" strike="noStrike" cap="none">
                <a:solidFill>
                  <a:srgbClr val="225475"/>
                </a:solidFill>
                <a:latin typeface="Times New Roman"/>
                <a:ea typeface="Times New Roman"/>
                <a:cs typeface="Times New Roman"/>
                <a:sym typeface="Times New Roman"/>
              </a:rPr>
              <a:t>Any approved graphics or photo, ONE image will be selected for use</a:t>
            </a:r>
            <a:endParaRPr sz="2200" b="0" i="0" u="none" strike="noStrike" cap="none">
              <a:solidFill>
                <a:srgbClr val="225475"/>
              </a:solidFill>
              <a:latin typeface="Times New Roman"/>
              <a:ea typeface="Times New Roman"/>
              <a:cs typeface="Times New Roman"/>
              <a:sym typeface="Times New Roman"/>
            </a:endParaRPr>
          </a:p>
          <a:p>
            <a:pPr marL="851535" marR="0" lvl="1" indent="-381635" algn="l" rtl="0">
              <a:lnSpc>
                <a:spcPct val="106250"/>
              </a:lnSpc>
              <a:spcBef>
                <a:spcPts val="0"/>
              </a:spcBef>
              <a:spcAft>
                <a:spcPts val="0"/>
              </a:spcAft>
              <a:buClr>
                <a:srgbClr val="225475"/>
              </a:buClr>
              <a:buSzPts val="2090"/>
              <a:buFont typeface="Arial"/>
              <a:buChar char="○"/>
            </a:pPr>
            <a:r>
              <a:rPr lang="en-US" sz="2200" b="0" i="1" u="none" strike="noStrike" cap="none">
                <a:solidFill>
                  <a:srgbClr val="225475"/>
                </a:solidFill>
                <a:latin typeface="Times New Roman"/>
                <a:ea typeface="Times New Roman"/>
                <a:cs typeface="Times New Roman"/>
                <a:sym typeface="Times New Roman"/>
              </a:rPr>
              <a:t>When you would like the announcement to run</a:t>
            </a:r>
            <a:endParaRPr sz="2200" b="0" i="0" u="none" strike="noStrike" cap="none">
              <a:solidFill>
                <a:srgbClr val="225475"/>
              </a:solidFill>
              <a:latin typeface="Times New Roman"/>
              <a:ea typeface="Times New Roman"/>
              <a:cs typeface="Times New Roman"/>
              <a:sym typeface="Times New Roman"/>
            </a:endParaRPr>
          </a:p>
          <a:p>
            <a:pPr marL="355600" marR="169545" lvl="0" indent="-342900" algn="l" rtl="0">
              <a:lnSpc>
                <a:spcPct val="112500"/>
              </a:lnSpc>
              <a:spcBef>
                <a:spcPts val="125"/>
              </a:spcBef>
              <a:spcAft>
                <a:spcPts val="0"/>
              </a:spcAft>
              <a:buClr>
                <a:srgbClr val="225475"/>
              </a:buClr>
              <a:buSzPts val="2530"/>
              <a:buFont typeface="Arial"/>
              <a:buChar char="•"/>
            </a:pPr>
            <a:r>
              <a:rPr lang="en-US" sz="2200" b="0" i="0" u="none" strike="noStrike" cap="none">
                <a:solidFill>
                  <a:srgbClr val="225475"/>
                </a:solidFill>
                <a:latin typeface="Times New Roman"/>
                <a:ea typeface="Times New Roman"/>
                <a:cs typeface="Times New Roman"/>
                <a:sym typeface="Times New Roman"/>
              </a:rPr>
              <a:t>Please submit your request </a:t>
            </a:r>
            <a:r>
              <a:rPr lang="en-US" sz="2200" b="1" i="0" u="sng" strike="noStrike" cap="none">
                <a:solidFill>
                  <a:srgbClr val="225475"/>
                </a:solidFill>
                <a:latin typeface="Times New Roman"/>
                <a:ea typeface="Times New Roman"/>
                <a:cs typeface="Times New Roman"/>
                <a:sym typeface="Times New Roman"/>
              </a:rPr>
              <a:t>at least three weeks prior to your event</a:t>
            </a:r>
            <a:r>
              <a:rPr lang="en-US" sz="2200" b="0" i="0" u="none" strike="noStrike" cap="none">
                <a:solidFill>
                  <a:srgbClr val="225475"/>
                </a:solidFill>
                <a:latin typeface="Times New Roman"/>
                <a:ea typeface="Times New Roman"/>
                <a:cs typeface="Times New Roman"/>
                <a:sym typeface="Times New Roman"/>
              </a:rPr>
              <a:t> and remember to allow time for the announcement to be designed.</a:t>
            </a:r>
            <a:endParaRPr sz="2200" b="0" i="0" u="none" strike="noStrike" cap="none">
              <a:solidFill>
                <a:srgbClr val="225475"/>
              </a:solidFill>
              <a:latin typeface="Times New Roman"/>
              <a:ea typeface="Times New Roman"/>
              <a:cs typeface="Times New Roman"/>
              <a:sym typeface="Times New Roman"/>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44"/>
          <p:cNvSpPr txBox="1">
            <a:spLocks noGrp="1"/>
          </p:cNvSpPr>
          <p:nvPr>
            <p:ph type="title"/>
          </p:nvPr>
        </p:nvSpPr>
        <p:spPr>
          <a:xfrm>
            <a:off x="1358900" y="660272"/>
            <a:ext cx="9474200" cy="1554267"/>
          </a:xfrm>
          <a:prstGeom prst="rect">
            <a:avLst/>
          </a:prstGeom>
          <a:noFill/>
          <a:ln>
            <a:noFill/>
          </a:ln>
        </p:spPr>
        <p:txBody>
          <a:bodyPr spcFirstLastPara="1" wrap="square" lIns="0" tIns="90800" rIns="0" bIns="0" anchor="t" anchorCtr="0">
            <a:spAutoFit/>
          </a:bodyPr>
          <a:lstStyle/>
          <a:p>
            <a:pPr marL="98425" marR="5080" lvl="0" indent="0" algn="l" rtl="0">
              <a:lnSpc>
                <a:spcPct val="107500"/>
              </a:lnSpc>
              <a:spcBef>
                <a:spcPts val="0"/>
              </a:spcBef>
              <a:spcAft>
                <a:spcPts val="0"/>
              </a:spcAft>
              <a:buSzPts val="1400"/>
              <a:buNone/>
            </a:pPr>
            <a:r>
              <a:rPr lang="en-US" b="1"/>
              <a:t>Requesting Review for an Imprint or Logo Design</a:t>
            </a:r>
            <a:endParaRPr b="1"/>
          </a:p>
        </p:txBody>
      </p:sp>
      <p:sp>
        <p:nvSpPr>
          <p:cNvPr id="480" name="Google Shape;480;p44"/>
          <p:cNvSpPr txBox="1">
            <a:spLocks noGrp="1"/>
          </p:cNvSpPr>
          <p:nvPr>
            <p:ph type="body" idx="1"/>
          </p:nvPr>
        </p:nvSpPr>
        <p:spPr>
          <a:xfrm>
            <a:off x="1330605" y="2237992"/>
            <a:ext cx="9530700" cy="4342800"/>
          </a:xfrm>
          <a:prstGeom prst="rect">
            <a:avLst/>
          </a:prstGeom>
          <a:noFill/>
          <a:ln>
            <a:noFill/>
          </a:ln>
        </p:spPr>
        <p:txBody>
          <a:bodyPr spcFirstLastPara="1" wrap="square" lIns="0" tIns="223250" rIns="0" bIns="0" anchor="t" anchorCtr="0">
            <a:spAutoFit/>
          </a:bodyPr>
          <a:lstStyle/>
          <a:p>
            <a:pPr marL="544830" marR="5080" lvl="0" indent="-342900" algn="l" rtl="0">
              <a:lnSpc>
                <a:spcPct val="93200"/>
              </a:lnSpc>
              <a:spcBef>
                <a:spcPts val="0"/>
              </a:spcBef>
              <a:spcAft>
                <a:spcPts val="0"/>
              </a:spcAft>
              <a:buClr>
                <a:srgbClr val="225475"/>
              </a:buClr>
              <a:buSzPts val="2300"/>
              <a:buFont typeface="Arial"/>
              <a:buChar char="•"/>
            </a:pPr>
            <a:r>
              <a:rPr lang="en-US">
                <a:solidFill>
                  <a:srgbClr val="225475"/>
                </a:solidFill>
              </a:rPr>
              <a:t>Students seeking to purchase imprinted merchandise or apparel for their club should  send their logo/print request to the SOM Marketing Dept. Only the Marketing Dept. can approve logo designs that include the Rowan University or Rowan-Virtua SOM brand.</a:t>
            </a:r>
            <a:endParaRPr>
              <a:solidFill>
                <a:srgbClr val="225475"/>
              </a:solidFill>
            </a:endParaRPr>
          </a:p>
          <a:p>
            <a:pPr marL="0" marR="5080" lvl="0" indent="0" algn="l" rtl="0">
              <a:lnSpc>
                <a:spcPct val="93200"/>
              </a:lnSpc>
              <a:spcBef>
                <a:spcPts val="0"/>
              </a:spcBef>
              <a:spcAft>
                <a:spcPts val="0"/>
              </a:spcAft>
              <a:buSzPts val="1400"/>
              <a:buNone/>
            </a:pPr>
            <a:endParaRPr>
              <a:solidFill>
                <a:srgbClr val="225475"/>
              </a:solidFill>
            </a:endParaRPr>
          </a:p>
          <a:p>
            <a:pPr marL="544830" marR="292735" lvl="0" indent="-342900" algn="l" rtl="0">
              <a:lnSpc>
                <a:spcPct val="112500"/>
              </a:lnSpc>
              <a:spcBef>
                <a:spcPts val="50"/>
              </a:spcBef>
              <a:spcAft>
                <a:spcPts val="0"/>
              </a:spcAft>
              <a:buClr>
                <a:srgbClr val="225475"/>
              </a:buClr>
              <a:buSzPts val="2300"/>
              <a:buFont typeface="Arial"/>
              <a:buChar char="•"/>
            </a:pPr>
            <a:r>
              <a:rPr lang="en-US">
                <a:solidFill>
                  <a:srgbClr val="225475"/>
                </a:solidFill>
              </a:rPr>
              <a:t>Requests should be submitted to Lynne Yarnell (</a:t>
            </a:r>
            <a:r>
              <a:rPr lang="en-US" u="sng">
                <a:solidFill>
                  <a:srgbClr val="225475"/>
                </a:solidFill>
                <a:hlinkClick r:id="rId3">
                  <a:extLst>
                    <a:ext uri="{A12FA001-AC4F-418D-AE19-62706E023703}">
                      <ahyp:hlinkClr xmlns:ahyp="http://schemas.microsoft.com/office/drawing/2018/hyperlinkcolor" val="tx"/>
                    </a:ext>
                  </a:extLst>
                </a:hlinkClick>
              </a:rPr>
              <a:t>falchelm@rowan.edu</a:t>
            </a:r>
            <a:r>
              <a:rPr lang="en-US">
                <a:solidFill>
                  <a:srgbClr val="225475"/>
                </a:solidFill>
              </a:rPr>
              <a:t>) and also copy Jerry Carey (</a:t>
            </a:r>
            <a:r>
              <a:rPr lang="en-US" u="sng">
                <a:solidFill>
                  <a:srgbClr val="225475"/>
                </a:solidFill>
                <a:hlinkClick r:id="rId4">
                  <a:extLst>
                    <a:ext uri="{A12FA001-AC4F-418D-AE19-62706E023703}">
                      <ahyp:hlinkClr xmlns:ahyp="http://schemas.microsoft.com/office/drawing/2018/hyperlinkcolor" val="tx"/>
                    </a:ext>
                  </a:extLst>
                </a:hlinkClick>
              </a:rPr>
              <a:t>careyge@rowan.edu</a:t>
            </a:r>
            <a:r>
              <a:rPr lang="en-US">
                <a:solidFill>
                  <a:srgbClr val="225475"/>
                </a:solidFill>
              </a:rPr>
              <a:t>) and Dean Micciche (</a:t>
            </a:r>
            <a:r>
              <a:rPr lang="en-US" u="sng">
                <a:solidFill>
                  <a:srgbClr val="225475"/>
                </a:solidFill>
                <a:hlinkClick r:id="rId5">
                  <a:extLst>
                    <a:ext uri="{A12FA001-AC4F-418D-AE19-62706E023703}">
                      <ahyp:hlinkClr xmlns:ahyp="http://schemas.microsoft.com/office/drawing/2018/hyperlinkcolor" val="tx"/>
                    </a:ext>
                  </a:extLst>
                </a:hlinkClick>
              </a:rPr>
              <a:t>miccicda@rowan.edu</a:t>
            </a:r>
            <a:r>
              <a:rPr lang="en-US">
                <a:solidFill>
                  <a:srgbClr val="225475"/>
                </a:solidFill>
              </a:rPr>
              <a:t>). </a:t>
            </a:r>
            <a:endParaRPr>
              <a:solidFill>
                <a:srgbClr val="225475"/>
              </a:solidFill>
            </a:endParaRPr>
          </a:p>
          <a:p>
            <a:pPr marL="201930" marR="292735" lvl="0" indent="0" algn="l" rtl="0">
              <a:lnSpc>
                <a:spcPct val="112500"/>
              </a:lnSpc>
              <a:spcBef>
                <a:spcPts val="50"/>
              </a:spcBef>
              <a:spcAft>
                <a:spcPts val="0"/>
              </a:spcAft>
              <a:buClr>
                <a:srgbClr val="4A2318"/>
              </a:buClr>
              <a:buSzPts val="2000"/>
              <a:buNone/>
            </a:pPr>
            <a:endParaRPr>
              <a:solidFill>
                <a:srgbClr val="225475"/>
              </a:solidFill>
            </a:endParaRPr>
          </a:p>
          <a:p>
            <a:pPr marL="544830" marR="292735" lvl="0" indent="-342900" algn="l" rtl="0">
              <a:lnSpc>
                <a:spcPct val="112500"/>
              </a:lnSpc>
              <a:spcBef>
                <a:spcPts val="50"/>
              </a:spcBef>
              <a:spcAft>
                <a:spcPts val="0"/>
              </a:spcAft>
              <a:buClr>
                <a:srgbClr val="225475"/>
              </a:buClr>
              <a:buSzPts val="2300"/>
              <a:buFont typeface="Arial"/>
              <a:buChar char="•"/>
            </a:pPr>
            <a:r>
              <a:rPr lang="en-US">
                <a:solidFill>
                  <a:srgbClr val="225475"/>
                </a:solidFill>
              </a:rPr>
              <a:t>NO merchandise with the Rowan University or Rowan-Virtua School of Osteopathic Medicine logo should be ordered or advertised without this approval.</a:t>
            </a:r>
            <a:endParaRPr>
              <a:solidFill>
                <a:srgbClr val="225475"/>
              </a:solidFill>
            </a:endParaRPr>
          </a:p>
          <a:p>
            <a:pPr marL="583565" marR="292735" lvl="0" indent="-254635" algn="l" rtl="0">
              <a:lnSpc>
                <a:spcPct val="112500"/>
              </a:lnSpc>
              <a:spcBef>
                <a:spcPts val="50"/>
              </a:spcBef>
              <a:spcAft>
                <a:spcPts val="0"/>
              </a:spcAft>
              <a:buClr>
                <a:srgbClr val="4A2318"/>
              </a:buClr>
              <a:buSzPts val="2000"/>
              <a:buFont typeface="Arial"/>
              <a:buNone/>
            </a:pPr>
            <a:endParaRPr>
              <a:solidFill>
                <a:srgbClr val="225475"/>
              </a:solidFill>
            </a:endParaRPr>
          </a:p>
          <a:p>
            <a:pPr marL="544830" marR="292735" lvl="0" indent="-342900" algn="l" rtl="0">
              <a:lnSpc>
                <a:spcPct val="112500"/>
              </a:lnSpc>
              <a:spcBef>
                <a:spcPts val="50"/>
              </a:spcBef>
              <a:spcAft>
                <a:spcPts val="0"/>
              </a:spcAft>
              <a:buClr>
                <a:srgbClr val="225475"/>
              </a:buClr>
              <a:buSzPts val="2300"/>
              <a:buFont typeface="Arial"/>
              <a:buChar char="•"/>
            </a:pPr>
            <a:r>
              <a:rPr lang="en-US">
                <a:solidFill>
                  <a:srgbClr val="225475"/>
                </a:solidFill>
              </a:rPr>
              <a:t>Even though a design was approved in the past does NOT mean it is approved now!</a:t>
            </a:r>
            <a:endParaRPr>
              <a:solidFill>
                <a:srgbClr val="225475"/>
              </a:solidFill>
            </a:endParaRPr>
          </a:p>
          <a:p>
            <a:pPr marL="201930" marR="292735" lvl="0" indent="0" algn="l" rtl="0">
              <a:lnSpc>
                <a:spcPct val="112500"/>
              </a:lnSpc>
              <a:spcBef>
                <a:spcPts val="50"/>
              </a:spcBef>
              <a:spcAft>
                <a:spcPts val="0"/>
              </a:spcAft>
              <a:buClr>
                <a:srgbClr val="4A2318"/>
              </a:buClr>
              <a:buSzPts val="2000"/>
              <a:buNone/>
            </a:pP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58"/>
          <p:cNvSpPr txBox="1">
            <a:spLocks noGrp="1"/>
          </p:cNvSpPr>
          <p:nvPr>
            <p:ph type="title"/>
          </p:nvPr>
        </p:nvSpPr>
        <p:spPr>
          <a:xfrm>
            <a:off x="1358900" y="447837"/>
            <a:ext cx="9474200" cy="822977"/>
          </a:xfrm>
          <a:prstGeom prst="rect">
            <a:avLst/>
          </a:prstGeom>
          <a:noFill/>
          <a:ln>
            <a:noFill/>
          </a:ln>
        </p:spPr>
        <p:txBody>
          <a:bodyPr spcFirstLastPara="1" wrap="square" lIns="0" tIns="90800" rIns="0" bIns="0" anchor="t" anchorCtr="0">
            <a:spAutoFit/>
          </a:bodyPr>
          <a:lstStyle/>
          <a:p>
            <a:pPr marL="98425" marR="5080" lvl="0" indent="0" algn="l" rtl="0">
              <a:lnSpc>
                <a:spcPct val="107500"/>
              </a:lnSpc>
              <a:spcBef>
                <a:spcPts val="0"/>
              </a:spcBef>
              <a:spcAft>
                <a:spcPts val="0"/>
              </a:spcAft>
              <a:buSzPts val="1400"/>
              <a:buNone/>
            </a:pPr>
            <a:r>
              <a:rPr lang="en-US" b="1"/>
              <a:t>Hosting a Collection or Drive</a:t>
            </a:r>
            <a:endParaRPr b="1"/>
          </a:p>
        </p:txBody>
      </p:sp>
      <p:sp>
        <p:nvSpPr>
          <p:cNvPr id="486" name="Google Shape;486;p58"/>
          <p:cNvSpPr txBox="1">
            <a:spLocks noGrp="1"/>
          </p:cNvSpPr>
          <p:nvPr>
            <p:ph type="body" idx="1"/>
          </p:nvPr>
        </p:nvSpPr>
        <p:spPr>
          <a:xfrm>
            <a:off x="1302411" y="1110089"/>
            <a:ext cx="9530700" cy="5462100"/>
          </a:xfrm>
          <a:prstGeom prst="rect">
            <a:avLst/>
          </a:prstGeom>
          <a:noFill/>
          <a:ln>
            <a:noFill/>
          </a:ln>
        </p:spPr>
        <p:txBody>
          <a:bodyPr spcFirstLastPara="1" wrap="square" lIns="0" tIns="223250" rIns="0" bIns="0" anchor="t" anchorCtr="0">
            <a:spAutoFit/>
          </a:bodyPr>
          <a:lstStyle/>
          <a:p>
            <a:pPr marL="544830" marR="5080" lvl="0" indent="-342900" algn="l" rtl="0">
              <a:lnSpc>
                <a:spcPct val="93200"/>
              </a:lnSpc>
              <a:spcBef>
                <a:spcPts val="0"/>
              </a:spcBef>
              <a:spcAft>
                <a:spcPts val="0"/>
              </a:spcAft>
              <a:buClr>
                <a:srgbClr val="225475"/>
              </a:buClr>
              <a:buSzPts val="2300"/>
              <a:buFont typeface="Arial"/>
              <a:buChar char="•"/>
            </a:pPr>
            <a:r>
              <a:rPr lang="en-US">
                <a:solidFill>
                  <a:srgbClr val="225475"/>
                </a:solidFill>
              </a:rPr>
              <a:t>Clubs seeking to host a collection or drive should contact Naomi Mastrocola (</a:t>
            </a:r>
            <a:r>
              <a:rPr lang="en-US" u="sng">
                <a:solidFill>
                  <a:srgbClr val="225475"/>
                </a:solidFill>
                <a:hlinkClick r:id="rId3">
                  <a:extLst>
                    <a:ext uri="{A12FA001-AC4F-418D-AE19-62706E023703}">
                      <ahyp:hlinkClr xmlns:ahyp="http://schemas.microsoft.com/office/drawing/2018/hyperlinkcolor" val="tx"/>
                    </a:ext>
                  </a:extLst>
                </a:hlinkClick>
              </a:rPr>
              <a:t>spinanr@rowan.edu</a:t>
            </a:r>
            <a:r>
              <a:rPr lang="en-US">
                <a:solidFill>
                  <a:srgbClr val="225475"/>
                </a:solidFill>
              </a:rPr>
              <a:t>) to request collection bins. You should provide at least </a:t>
            </a:r>
            <a:r>
              <a:rPr lang="en-US" b="1">
                <a:solidFill>
                  <a:srgbClr val="225475"/>
                </a:solidFill>
              </a:rPr>
              <a:t>one week’s notice </a:t>
            </a:r>
            <a:r>
              <a:rPr lang="en-US">
                <a:solidFill>
                  <a:srgbClr val="225475"/>
                </a:solidFill>
              </a:rPr>
              <a:t>for your request. </a:t>
            </a:r>
            <a:r>
              <a:rPr lang="en-US" i="1">
                <a:solidFill>
                  <a:srgbClr val="225475"/>
                </a:solidFill>
              </a:rPr>
              <a:t>Please note requests are on a first come, first served basis. You can check the SGA Calendar for available weeks.</a:t>
            </a:r>
            <a:endParaRPr>
              <a:solidFill>
                <a:srgbClr val="225475"/>
              </a:solidFill>
            </a:endParaRPr>
          </a:p>
          <a:p>
            <a:pPr marL="583565" marR="5080" lvl="0" indent="-254635" algn="l" rtl="0">
              <a:lnSpc>
                <a:spcPct val="93200"/>
              </a:lnSpc>
              <a:spcBef>
                <a:spcPts val="0"/>
              </a:spcBef>
              <a:spcAft>
                <a:spcPts val="0"/>
              </a:spcAft>
              <a:buClr>
                <a:srgbClr val="4A2318"/>
              </a:buClr>
              <a:buSzPts val="2000"/>
              <a:buFont typeface="Arial"/>
              <a:buNone/>
            </a:pPr>
            <a:endParaRPr>
              <a:solidFill>
                <a:srgbClr val="225475"/>
              </a:solidFill>
            </a:endParaRPr>
          </a:p>
          <a:p>
            <a:pPr marL="544830" marR="5080" lvl="0" indent="-342900" algn="l" rtl="0">
              <a:lnSpc>
                <a:spcPct val="93200"/>
              </a:lnSpc>
              <a:spcBef>
                <a:spcPts val="0"/>
              </a:spcBef>
              <a:spcAft>
                <a:spcPts val="0"/>
              </a:spcAft>
              <a:buClr>
                <a:srgbClr val="225475"/>
              </a:buClr>
              <a:buSzPts val="2300"/>
              <a:buFont typeface="Arial"/>
              <a:buChar char="•"/>
            </a:pPr>
            <a:r>
              <a:rPr lang="en-US">
                <a:solidFill>
                  <a:srgbClr val="225475"/>
                </a:solidFill>
              </a:rPr>
              <a:t>Bins can be placed in the UEC second floor lobby, the Academic Center Atrium and/or the Sewell Student Lounge.</a:t>
            </a:r>
            <a:endParaRPr>
              <a:solidFill>
                <a:srgbClr val="225475"/>
              </a:solidFill>
            </a:endParaRPr>
          </a:p>
          <a:p>
            <a:pPr marL="0" marR="5080" lvl="0" indent="0" algn="l" rtl="0">
              <a:lnSpc>
                <a:spcPct val="93200"/>
              </a:lnSpc>
              <a:spcBef>
                <a:spcPts val="0"/>
              </a:spcBef>
              <a:spcAft>
                <a:spcPts val="0"/>
              </a:spcAft>
              <a:buSzPts val="1400"/>
              <a:buNone/>
            </a:pPr>
            <a:endParaRPr>
              <a:solidFill>
                <a:srgbClr val="225475"/>
              </a:solidFill>
            </a:endParaRPr>
          </a:p>
          <a:p>
            <a:pPr marL="544830" marR="292735" lvl="0" indent="-342900" algn="l" rtl="0">
              <a:lnSpc>
                <a:spcPct val="112500"/>
              </a:lnSpc>
              <a:spcBef>
                <a:spcPts val="50"/>
              </a:spcBef>
              <a:spcAft>
                <a:spcPts val="0"/>
              </a:spcAft>
              <a:buClr>
                <a:srgbClr val="225475"/>
              </a:buClr>
              <a:buSzPts val="2300"/>
              <a:buFont typeface="Arial"/>
              <a:buChar char="•"/>
            </a:pPr>
            <a:r>
              <a:rPr lang="en-US">
                <a:solidFill>
                  <a:srgbClr val="225475"/>
                </a:solidFill>
              </a:rPr>
              <a:t>Collections and drives will run for NO MORE than two weeks total, beginning on a Monday and end on a Friday. Please ensure your signage is removed and donated items are cleaned out when your collection or drive is over so that they are ready for the next club’s use.</a:t>
            </a:r>
            <a:endParaRPr>
              <a:solidFill>
                <a:srgbClr val="225475"/>
              </a:solidFill>
            </a:endParaRPr>
          </a:p>
          <a:p>
            <a:pPr marL="201930" marR="292735" lvl="0" indent="0" algn="l" rtl="0">
              <a:lnSpc>
                <a:spcPct val="112500"/>
              </a:lnSpc>
              <a:spcBef>
                <a:spcPts val="50"/>
              </a:spcBef>
              <a:spcAft>
                <a:spcPts val="0"/>
              </a:spcAft>
              <a:buClr>
                <a:srgbClr val="4A2318"/>
              </a:buClr>
              <a:buSzPts val="2000"/>
              <a:buNone/>
            </a:pPr>
            <a:endParaRPr>
              <a:solidFill>
                <a:srgbClr val="225475"/>
              </a:solidFill>
            </a:endParaRPr>
          </a:p>
          <a:p>
            <a:pPr marL="544830" marR="292735" lvl="0" indent="-342900" algn="l" rtl="0">
              <a:lnSpc>
                <a:spcPct val="112500"/>
              </a:lnSpc>
              <a:spcBef>
                <a:spcPts val="50"/>
              </a:spcBef>
              <a:spcAft>
                <a:spcPts val="0"/>
              </a:spcAft>
              <a:buClr>
                <a:srgbClr val="225475"/>
              </a:buClr>
              <a:buSzPts val="2300"/>
              <a:buFont typeface="Arial"/>
              <a:buChar char="•"/>
            </a:pPr>
            <a:r>
              <a:rPr lang="en-US" b="1">
                <a:solidFill>
                  <a:srgbClr val="225475"/>
                </a:solidFill>
              </a:rPr>
              <a:t>Club representatives are responsible for properly labeling the bins and actively checking the bins to ensure that donated items do not overflow outside of the bins. </a:t>
            </a:r>
            <a:r>
              <a:rPr lang="en-US" b="1" i="1">
                <a:solidFill>
                  <a:srgbClr val="225475"/>
                </a:solidFill>
              </a:rPr>
              <a:t>You can have an 11” x 17” color sign printed for just $4!</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35"/>
          <p:cNvSpPr txBox="1">
            <a:spLocks noGrp="1"/>
          </p:cNvSpPr>
          <p:nvPr>
            <p:ph type="title"/>
          </p:nvPr>
        </p:nvSpPr>
        <p:spPr>
          <a:xfrm>
            <a:off x="1340079" y="104950"/>
            <a:ext cx="8679300" cy="690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1"/>
              <a:t>Hosting Wellness Initiatives</a:t>
            </a:r>
            <a:endParaRPr b="1"/>
          </a:p>
        </p:txBody>
      </p:sp>
      <p:sp>
        <p:nvSpPr>
          <p:cNvPr id="492" name="Google Shape;492;p35"/>
          <p:cNvSpPr txBox="1"/>
          <p:nvPr/>
        </p:nvSpPr>
        <p:spPr>
          <a:xfrm>
            <a:off x="882825" y="894925"/>
            <a:ext cx="11122500" cy="5871600"/>
          </a:xfrm>
          <a:prstGeom prst="rect">
            <a:avLst/>
          </a:prstGeom>
          <a:noFill/>
          <a:ln>
            <a:noFill/>
          </a:ln>
        </p:spPr>
        <p:txBody>
          <a:bodyPr spcFirstLastPara="1" wrap="square" lIns="0" tIns="86975" rIns="0" bIns="0" anchor="t" anchorCtr="0">
            <a:spAutoFit/>
          </a:bodyPr>
          <a:lstStyle/>
          <a:p>
            <a:pPr marL="272415" marR="0" lvl="0" indent="-259715" algn="l" rtl="0">
              <a:lnSpc>
                <a:spcPct val="100000"/>
              </a:lnSpc>
              <a:spcBef>
                <a:spcPts val="0"/>
              </a:spcBef>
              <a:spcAft>
                <a:spcPts val="0"/>
              </a:spcAft>
              <a:buClr>
                <a:srgbClr val="225475"/>
              </a:buClr>
              <a:buSzPts val="2530"/>
              <a:buFont typeface="Arial"/>
              <a:buChar char="•"/>
            </a:pPr>
            <a:r>
              <a:rPr lang="en-US" sz="2200">
                <a:solidFill>
                  <a:srgbClr val="225475"/>
                </a:solidFill>
                <a:latin typeface="Times New Roman"/>
                <a:ea typeface="Times New Roman"/>
                <a:cs typeface="Times New Roman"/>
                <a:sym typeface="Times New Roman"/>
              </a:rPr>
              <a:t>C</a:t>
            </a:r>
            <a:r>
              <a:rPr lang="en-US" sz="2200" b="0" i="0" u="none" strike="noStrike" cap="none">
                <a:solidFill>
                  <a:srgbClr val="225475"/>
                </a:solidFill>
                <a:latin typeface="Times New Roman"/>
                <a:ea typeface="Times New Roman"/>
                <a:cs typeface="Times New Roman"/>
                <a:sym typeface="Times New Roman"/>
              </a:rPr>
              <a:t>ampus events that promote wellness and balance.</a:t>
            </a:r>
            <a:endParaRPr sz="2200" b="0" i="0" u="none" strike="noStrike" cap="none">
              <a:solidFill>
                <a:srgbClr val="225475"/>
              </a:solidFill>
              <a:latin typeface="Times New Roman"/>
              <a:ea typeface="Times New Roman"/>
              <a:cs typeface="Times New Roman"/>
              <a:sym typeface="Times New Roman"/>
            </a:endParaRPr>
          </a:p>
          <a:p>
            <a:pPr marL="914400" marR="0" lvl="1" indent="-368300" algn="l" rtl="0">
              <a:lnSpc>
                <a:spcPct val="100000"/>
              </a:lnSpc>
              <a:spcBef>
                <a:spcPts val="0"/>
              </a:spcBef>
              <a:spcAft>
                <a:spcPts val="0"/>
              </a:spcAft>
              <a:buClr>
                <a:srgbClr val="225475"/>
              </a:buClr>
              <a:buSzPts val="2090"/>
              <a:buFont typeface="Times New Roman"/>
              <a:buChar char="○"/>
            </a:pPr>
            <a:r>
              <a:rPr lang="en-US" sz="2200" b="1" i="0" u="none" strike="noStrike" cap="none">
                <a:solidFill>
                  <a:srgbClr val="225475"/>
                </a:solidFill>
                <a:latin typeface="Times New Roman"/>
                <a:ea typeface="Times New Roman"/>
                <a:cs typeface="Times New Roman"/>
                <a:sym typeface="Times New Roman"/>
              </a:rPr>
              <a:t>Same event approval process applies. Complete the event approval form and select “wellness events”</a:t>
            </a:r>
            <a:endParaRPr sz="2200" b="1" i="0" u="none" strike="noStrike" cap="none">
              <a:solidFill>
                <a:srgbClr val="225475"/>
              </a:solidFill>
              <a:latin typeface="Times New Roman"/>
              <a:ea typeface="Times New Roman"/>
              <a:cs typeface="Times New Roman"/>
              <a:sym typeface="Times New Roman"/>
            </a:endParaRPr>
          </a:p>
          <a:p>
            <a:pPr marL="914400" marR="0" lvl="1" indent="-368300" algn="l" rtl="0">
              <a:lnSpc>
                <a:spcPct val="100000"/>
              </a:lnSpc>
              <a:spcBef>
                <a:spcPts val="585"/>
              </a:spcBef>
              <a:spcAft>
                <a:spcPts val="0"/>
              </a:spcAft>
              <a:buClr>
                <a:srgbClr val="225475"/>
              </a:buClr>
              <a:buSzPts val="2090"/>
              <a:buFont typeface="Arial"/>
              <a:buChar char="○"/>
            </a:pPr>
            <a:r>
              <a:rPr lang="en-US" sz="2200" b="0" i="0" u="none" strike="noStrike" cap="none">
                <a:solidFill>
                  <a:srgbClr val="225475"/>
                </a:solidFill>
                <a:latin typeface="Times New Roman"/>
                <a:ea typeface="Times New Roman"/>
                <a:cs typeface="Times New Roman"/>
                <a:sym typeface="Times New Roman"/>
              </a:rPr>
              <a:t>Contact us if your club is interested in: </a:t>
            </a:r>
            <a:endParaRPr sz="2200" b="0" i="0" u="none" strike="noStrike" cap="none">
              <a:solidFill>
                <a:srgbClr val="225475"/>
              </a:solidFill>
              <a:latin typeface="Times New Roman"/>
              <a:ea typeface="Times New Roman"/>
              <a:cs typeface="Times New Roman"/>
              <a:sym typeface="Times New Roman"/>
            </a:endParaRPr>
          </a:p>
          <a:p>
            <a:pPr marL="1371600" marR="0" lvl="2" indent="-361314" algn="l" rtl="0">
              <a:lnSpc>
                <a:spcPct val="100000"/>
              </a:lnSpc>
              <a:spcBef>
                <a:spcPts val="585"/>
              </a:spcBef>
              <a:spcAft>
                <a:spcPts val="0"/>
              </a:spcAft>
              <a:buClr>
                <a:srgbClr val="225475"/>
              </a:buClr>
              <a:buSzPts val="2090"/>
              <a:buFont typeface="Arial"/>
              <a:buChar char="■"/>
            </a:pPr>
            <a:r>
              <a:rPr lang="en-US" sz="2200" b="0" i="0" u="none" strike="noStrike" cap="none">
                <a:solidFill>
                  <a:srgbClr val="225475"/>
                </a:solidFill>
                <a:latin typeface="Times New Roman"/>
                <a:ea typeface="Times New Roman"/>
                <a:cs typeface="Times New Roman"/>
                <a:sym typeface="Times New Roman"/>
              </a:rPr>
              <a:t>Wellness/</a:t>
            </a:r>
            <a:r>
              <a:rPr lang="en-US" sz="2200">
                <a:solidFill>
                  <a:srgbClr val="225475"/>
                </a:solidFill>
                <a:latin typeface="Times New Roman"/>
                <a:ea typeface="Times New Roman"/>
                <a:cs typeface="Times New Roman"/>
                <a:sym typeface="Times New Roman"/>
              </a:rPr>
              <a:t>f</a:t>
            </a:r>
            <a:r>
              <a:rPr lang="en-US" sz="2200" b="0" i="0" u="none" strike="noStrike" cap="none">
                <a:solidFill>
                  <a:srgbClr val="225475"/>
                </a:solidFill>
                <a:latin typeface="Times New Roman"/>
                <a:ea typeface="Times New Roman"/>
                <a:cs typeface="Times New Roman"/>
                <a:sym typeface="Times New Roman"/>
              </a:rPr>
              <a:t>itness activities</a:t>
            </a:r>
            <a:endParaRPr sz="2200">
              <a:solidFill>
                <a:srgbClr val="225475"/>
              </a:solidFill>
              <a:latin typeface="Times New Roman"/>
              <a:ea typeface="Times New Roman"/>
              <a:cs typeface="Times New Roman"/>
              <a:sym typeface="Times New Roman"/>
            </a:endParaRPr>
          </a:p>
          <a:p>
            <a:pPr marL="1371600" marR="0" lvl="2" indent="-361314" algn="l" rtl="0">
              <a:lnSpc>
                <a:spcPct val="100000"/>
              </a:lnSpc>
              <a:spcBef>
                <a:spcPts val="585"/>
              </a:spcBef>
              <a:spcAft>
                <a:spcPts val="0"/>
              </a:spcAft>
              <a:buClr>
                <a:srgbClr val="225475"/>
              </a:buClr>
              <a:buSzPts val="2090"/>
              <a:buFont typeface="Arial"/>
              <a:buChar char="■"/>
            </a:pPr>
            <a:r>
              <a:rPr lang="en-US" sz="2200" b="0" i="0" u="none" strike="noStrike" cap="none">
                <a:solidFill>
                  <a:srgbClr val="225475"/>
                </a:solidFill>
                <a:latin typeface="Times New Roman"/>
                <a:ea typeface="Times New Roman"/>
                <a:cs typeface="Times New Roman"/>
                <a:sym typeface="Times New Roman"/>
              </a:rPr>
              <a:t>Boosting morale</a:t>
            </a:r>
            <a:endParaRPr sz="2200">
              <a:solidFill>
                <a:srgbClr val="225475"/>
              </a:solidFill>
              <a:latin typeface="Times New Roman"/>
              <a:ea typeface="Times New Roman"/>
              <a:cs typeface="Times New Roman"/>
              <a:sym typeface="Times New Roman"/>
            </a:endParaRPr>
          </a:p>
          <a:p>
            <a:pPr marL="1371600" marR="0" lvl="2" indent="-361314" algn="l" rtl="0">
              <a:lnSpc>
                <a:spcPct val="100000"/>
              </a:lnSpc>
              <a:spcBef>
                <a:spcPts val="585"/>
              </a:spcBef>
              <a:spcAft>
                <a:spcPts val="0"/>
              </a:spcAft>
              <a:buClr>
                <a:srgbClr val="225475"/>
              </a:buClr>
              <a:buSzPts val="2090"/>
              <a:buFont typeface="Arial"/>
              <a:buChar char="■"/>
            </a:pPr>
            <a:r>
              <a:rPr lang="en-US" sz="2200" b="0" i="0" u="none" strike="noStrike" cap="none">
                <a:solidFill>
                  <a:srgbClr val="225475"/>
                </a:solidFill>
                <a:latin typeface="Times New Roman"/>
                <a:ea typeface="Times New Roman"/>
                <a:cs typeface="Times New Roman"/>
                <a:sym typeface="Times New Roman"/>
              </a:rPr>
              <a:t>Promoting </a:t>
            </a:r>
            <a:r>
              <a:rPr lang="en-US" sz="2200">
                <a:solidFill>
                  <a:srgbClr val="225475"/>
                </a:solidFill>
                <a:latin typeface="Times New Roman"/>
                <a:ea typeface="Times New Roman"/>
                <a:cs typeface="Times New Roman"/>
                <a:sym typeface="Times New Roman"/>
              </a:rPr>
              <a:t>m</a:t>
            </a:r>
            <a:r>
              <a:rPr lang="en-US" sz="2200" b="0" i="0" u="none" strike="noStrike" cap="none">
                <a:solidFill>
                  <a:srgbClr val="225475"/>
                </a:solidFill>
                <a:latin typeface="Times New Roman"/>
                <a:ea typeface="Times New Roman"/>
                <a:cs typeface="Times New Roman"/>
                <a:sym typeface="Times New Roman"/>
              </a:rPr>
              <a:t>indfulness</a:t>
            </a:r>
            <a:endParaRPr sz="2200">
              <a:solidFill>
                <a:srgbClr val="225475"/>
              </a:solidFill>
              <a:latin typeface="Times New Roman"/>
              <a:ea typeface="Times New Roman"/>
              <a:cs typeface="Times New Roman"/>
              <a:sym typeface="Times New Roman"/>
            </a:endParaRPr>
          </a:p>
          <a:p>
            <a:pPr marL="1371600" marR="0" lvl="2" indent="-361314" algn="l" rtl="0">
              <a:lnSpc>
                <a:spcPct val="100000"/>
              </a:lnSpc>
              <a:spcBef>
                <a:spcPts val="585"/>
              </a:spcBef>
              <a:spcAft>
                <a:spcPts val="0"/>
              </a:spcAft>
              <a:buClr>
                <a:srgbClr val="225475"/>
              </a:buClr>
              <a:buSzPts val="2090"/>
              <a:buFont typeface="Arial"/>
              <a:buChar char="■"/>
            </a:pPr>
            <a:r>
              <a:rPr lang="en-US" sz="2200" b="0" i="0" u="none" strike="noStrike" cap="none">
                <a:solidFill>
                  <a:srgbClr val="225475"/>
                </a:solidFill>
                <a:latin typeface="Times New Roman"/>
                <a:ea typeface="Times New Roman"/>
                <a:cs typeface="Times New Roman"/>
                <a:sym typeface="Times New Roman"/>
              </a:rPr>
              <a:t>Breaking the stigma of “getting help”</a:t>
            </a:r>
            <a:endParaRPr sz="2200" b="0" i="0" u="none" strike="noStrike" cap="none">
              <a:solidFill>
                <a:srgbClr val="225475"/>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4A2318"/>
              </a:solidFill>
              <a:latin typeface="Times New Roman"/>
              <a:ea typeface="Times New Roman"/>
              <a:cs typeface="Times New Roman"/>
              <a:sym typeface="Times New Roman"/>
            </a:endParaRPr>
          </a:p>
          <a:p>
            <a:pPr marL="114300" marR="309245" lvl="0" indent="0" algn="ctr" rtl="0">
              <a:lnSpc>
                <a:spcPct val="119545"/>
              </a:lnSpc>
              <a:spcBef>
                <a:spcPts val="0"/>
              </a:spcBef>
              <a:spcAft>
                <a:spcPts val="0"/>
              </a:spcAft>
              <a:buClr>
                <a:srgbClr val="000000"/>
              </a:buClr>
              <a:buSzPts val="2200"/>
              <a:buFont typeface="Arial"/>
              <a:buNone/>
            </a:pPr>
            <a:r>
              <a:rPr lang="en-US" sz="2600" b="1" i="0" u="none" strike="noStrike" cap="none">
                <a:solidFill>
                  <a:srgbClr val="225475"/>
                </a:solidFill>
                <a:latin typeface="Times New Roman"/>
                <a:ea typeface="Times New Roman"/>
                <a:cs typeface="Times New Roman"/>
                <a:sym typeface="Times New Roman"/>
              </a:rPr>
              <a:t>The Office of Student Affairs and Alumni Engagement would love to collaborate with club leaders for </a:t>
            </a:r>
            <a:r>
              <a:rPr lang="en-US" sz="2600" b="1">
                <a:solidFill>
                  <a:srgbClr val="225475"/>
                </a:solidFill>
                <a:latin typeface="Times New Roman"/>
                <a:ea typeface="Times New Roman"/>
                <a:cs typeface="Times New Roman"/>
                <a:sym typeface="Times New Roman"/>
              </a:rPr>
              <a:t>w</a:t>
            </a:r>
            <a:r>
              <a:rPr lang="en-US" sz="2600" b="1" i="0" u="none" strike="noStrike" cap="none">
                <a:solidFill>
                  <a:srgbClr val="225475"/>
                </a:solidFill>
                <a:latin typeface="Times New Roman"/>
                <a:ea typeface="Times New Roman"/>
                <a:cs typeface="Times New Roman"/>
                <a:sym typeface="Times New Roman"/>
              </a:rPr>
              <a:t>ellness programming!</a:t>
            </a:r>
            <a:endParaRPr sz="2600" b="0" i="0" u="none" strike="noStrike" cap="none">
              <a:solidFill>
                <a:srgbClr val="225475"/>
              </a:solidFill>
              <a:latin typeface="Times New Roman"/>
              <a:ea typeface="Times New Roman"/>
              <a:cs typeface="Times New Roman"/>
              <a:sym typeface="Times New Roman"/>
            </a:endParaRPr>
          </a:p>
          <a:p>
            <a:pPr marL="0" marR="0" lvl="0" indent="0" algn="ctr" rtl="0">
              <a:lnSpc>
                <a:spcPct val="115227"/>
              </a:lnSpc>
              <a:spcBef>
                <a:spcPts val="0"/>
              </a:spcBef>
              <a:spcAft>
                <a:spcPts val="0"/>
              </a:spcAft>
              <a:buClr>
                <a:srgbClr val="000000"/>
              </a:buClr>
              <a:buSzPts val="2200"/>
              <a:buFont typeface="Arial"/>
              <a:buNone/>
            </a:pPr>
            <a:endParaRPr sz="2600" b="1">
              <a:solidFill>
                <a:srgbClr val="225475"/>
              </a:solidFill>
              <a:latin typeface="Times New Roman"/>
              <a:ea typeface="Times New Roman"/>
              <a:cs typeface="Times New Roman"/>
              <a:sym typeface="Times New Roman"/>
            </a:endParaRPr>
          </a:p>
          <a:p>
            <a:pPr marL="0" marR="0" lvl="0" indent="0" algn="ctr" rtl="0">
              <a:lnSpc>
                <a:spcPct val="115227"/>
              </a:lnSpc>
              <a:spcBef>
                <a:spcPts val="0"/>
              </a:spcBef>
              <a:spcAft>
                <a:spcPts val="0"/>
              </a:spcAft>
              <a:buClr>
                <a:srgbClr val="000000"/>
              </a:buClr>
              <a:buSzPts val="2200"/>
              <a:buFont typeface="Arial"/>
              <a:buNone/>
            </a:pPr>
            <a:r>
              <a:rPr lang="en-US" sz="2600" b="1" i="0" u="none" strike="noStrike" cap="none">
                <a:solidFill>
                  <a:srgbClr val="225475"/>
                </a:solidFill>
                <a:latin typeface="Times New Roman"/>
                <a:ea typeface="Times New Roman"/>
                <a:cs typeface="Times New Roman"/>
                <a:sym typeface="Times New Roman"/>
              </a:rPr>
              <a:t>Contact Brittany Mitchell at </a:t>
            </a:r>
            <a:r>
              <a:rPr lang="en-US" sz="2600" b="1" i="0" u="sng" strike="noStrike" cap="none">
                <a:solidFill>
                  <a:srgbClr val="225475"/>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mitchellba@rowan.edu</a:t>
            </a:r>
            <a:r>
              <a:rPr lang="en-US" sz="2600" b="1" i="0" u="none" strike="noStrike" cap="none">
                <a:solidFill>
                  <a:srgbClr val="225475"/>
                </a:solidFill>
                <a:latin typeface="Times New Roman"/>
                <a:ea typeface="Times New Roman"/>
                <a:cs typeface="Times New Roman"/>
                <a:sym typeface="Times New Roman"/>
              </a:rPr>
              <a:t> and </a:t>
            </a:r>
            <a:endParaRPr sz="2600" b="1" i="0" u="none" strike="noStrike" cap="none">
              <a:solidFill>
                <a:srgbClr val="225475"/>
              </a:solidFill>
              <a:latin typeface="Times New Roman"/>
              <a:ea typeface="Times New Roman"/>
              <a:cs typeface="Times New Roman"/>
              <a:sym typeface="Times New Roman"/>
            </a:endParaRPr>
          </a:p>
          <a:p>
            <a:pPr marL="0" marR="0" lvl="0" indent="0" algn="ctr" rtl="0">
              <a:lnSpc>
                <a:spcPct val="115227"/>
              </a:lnSpc>
              <a:spcBef>
                <a:spcPts val="0"/>
              </a:spcBef>
              <a:spcAft>
                <a:spcPts val="0"/>
              </a:spcAft>
              <a:buClr>
                <a:srgbClr val="000000"/>
              </a:buClr>
              <a:buSzPts val="2200"/>
              <a:buFont typeface="Arial"/>
              <a:buNone/>
            </a:pPr>
            <a:r>
              <a:rPr lang="en-US" sz="2600" b="1" i="0" u="none" strike="noStrike" cap="none">
                <a:solidFill>
                  <a:srgbClr val="225475"/>
                </a:solidFill>
                <a:latin typeface="Times New Roman"/>
                <a:ea typeface="Times New Roman"/>
                <a:cs typeface="Times New Roman"/>
                <a:sym typeface="Times New Roman"/>
              </a:rPr>
              <a:t>Alexis Scott at </a:t>
            </a:r>
            <a:r>
              <a:rPr lang="en-US" sz="2600" b="1" i="0" u="sng" strike="noStrike" cap="none">
                <a:solidFill>
                  <a:srgbClr val="225475"/>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scotta7@rowan.edu</a:t>
            </a:r>
            <a:r>
              <a:rPr lang="en-US" sz="2600" b="1" i="0" u="none" strike="noStrike" cap="none">
                <a:solidFill>
                  <a:srgbClr val="225475"/>
                </a:solidFill>
                <a:latin typeface="Times New Roman"/>
                <a:ea typeface="Times New Roman"/>
                <a:cs typeface="Times New Roman"/>
                <a:sym typeface="Times New Roman"/>
              </a:rPr>
              <a:t> for more information.</a:t>
            </a:r>
            <a:endParaRPr sz="2600" b="0" i="0" u="none" strike="noStrike" cap="none">
              <a:solidFill>
                <a:srgbClr val="225475"/>
              </a:solidFill>
              <a:latin typeface="Times New Roman"/>
              <a:ea typeface="Times New Roman"/>
              <a:cs typeface="Times New Roman"/>
              <a:sym typeface="Times New Roman"/>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45"/>
          <p:cNvSpPr txBox="1">
            <a:spLocks noGrp="1"/>
          </p:cNvSpPr>
          <p:nvPr>
            <p:ph type="title"/>
          </p:nvPr>
        </p:nvSpPr>
        <p:spPr>
          <a:xfrm>
            <a:off x="1081300" y="2047925"/>
            <a:ext cx="8540400" cy="2229300"/>
          </a:xfrm>
          <a:prstGeom prst="rect">
            <a:avLst/>
          </a:prstGeom>
          <a:noFill/>
          <a:ln>
            <a:noFill/>
          </a:ln>
        </p:spPr>
        <p:txBody>
          <a:bodyPr spcFirstLastPara="1" wrap="square" lIns="0" tIns="12700" rIns="0" bIns="0" anchor="t" anchorCtr="0">
            <a:spAutoFit/>
          </a:bodyPr>
          <a:lstStyle/>
          <a:p>
            <a:pPr marL="12700" lvl="0" indent="0" algn="r" rtl="0">
              <a:lnSpc>
                <a:spcPct val="100000"/>
              </a:lnSpc>
              <a:spcBef>
                <a:spcPts val="0"/>
              </a:spcBef>
              <a:spcAft>
                <a:spcPts val="0"/>
              </a:spcAft>
              <a:buSzPts val="1400"/>
              <a:buNone/>
            </a:pPr>
            <a:r>
              <a:rPr lang="en-US" sz="7200" b="1"/>
              <a:t>Important</a:t>
            </a:r>
            <a:endParaRPr sz="7200" b="1"/>
          </a:p>
          <a:p>
            <a:pPr marL="12700" lvl="0" indent="0" algn="r" rtl="0">
              <a:lnSpc>
                <a:spcPct val="100000"/>
              </a:lnSpc>
              <a:spcBef>
                <a:spcPts val="0"/>
              </a:spcBef>
              <a:spcAft>
                <a:spcPts val="0"/>
              </a:spcAft>
              <a:buSzPts val="1400"/>
              <a:buNone/>
            </a:pPr>
            <a:r>
              <a:rPr lang="en-US" sz="7200" b="1"/>
              <a:t>Contacts</a:t>
            </a:r>
            <a:endParaRPr sz="7200" b="1"/>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47"/>
          <p:cNvSpPr txBox="1">
            <a:spLocks noGrp="1"/>
          </p:cNvSpPr>
          <p:nvPr>
            <p:ph type="title"/>
          </p:nvPr>
        </p:nvSpPr>
        <p:spPr>
          <a:xfrm>
            <a:off x="1371600" y="565875"/>
            <a:ext cx="7605600" cy="690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1"/>
              <a:t>Student Affairs Contacts</a:t>
            </a:r>
            <a:endParaRPr b="1"/>
          </a:p>
        </p:txBody>
      </p:sp>
      <p:sp>
        <p:nvSpPr>
          <p:cNvPr id="503" name="Google Shape;503;p47"/>
          <p:cNvSpPr txBox="1"/>
          <p:nvPr/>
        </p:nvSpPr>
        <p:spPr>
          <a:xfrm>
            <a:off x="1371600" y="1071375"/>
            <a:ext cx="8557800" cy="5943300"/>
          </a:xfrm>
          <a:prstGeom prst="rect">
            <a:avLst/>
          </a:prstGeom>
          <a:noFill/>
          <a:ln>
            <a:noFill/>
          </a:ln>
        </p:spPr>
        <p:txBody>
          <a:bodyPr spcFirstLastPara="1" wrap="square" lIns="0" tIns="198750" rIns="0" bIns="0" anchor="t" anchorCtr="0">
            <a:spAutoFit/>
          </a:bodyPr>
          <a:lstStyle/>
          <a:p>
            <a:pPr marL="12700" marR="0" lvl="0" indent="0" algn="l" rtl="0">
              <a:lnSpc>
                <a:spcPct val="100000"/>
              </a:lnSpc>
              <a:spcBef>
                <a:spcPts val="600"/>
              </a:spcBef>
              <a:spcAft>
                <a:spcPts val="0"/>
              </a:spcAft>
              <a:buClr>
                <a:srgbClr val="000000"/>
              </a:buClr>
              <a:buSzPts val="2000"/>
              <a:buFont typeface="Arial"/>
              <a:buNone/>
            </a:pPr>
            <a:r>
              <a:rPr lang="en-US" sz="2000" b="1" i="0" u="none" strike="noStrike" cap="none">
                <a:solidFill>
                  <a:srgbClr val="225475"/>
                </a:solidFill>
                <a:latin typeface="Times New Roman"/>
                <a:ea typeface="Times New Roman"/>
                <a:cs typeface="Times New Roman"/>
                <a:sym typeface="Times New Roman"/>
              </a:rPr>
              <a:t>Brittany Quintana, </a:t>
            </a:r>
            <a:r>
              <a:rPr lang="en-US" sz="2000" b="1" i="0" u="sng" strike="noStrike" cap="none">
                <a:solidFill>
                  <a:srgbClr val="225475"/>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quinta02@rowan.edu</a:t>
            </a:r>
            <a:endParaRPr sz="2000" b="1" i="0" u="none" strike="noStrike" cap="none">
              <a:solidFill>
                <a:srgbClr val="225475"/>
              </a:solidFill>
              <a:latin typeface="Times New Roman"/>
              <a:ea typeface="Times New Roman"/>
              <a:cs typeface="Times New Roman"/>
              <a:sym typeface="Times New Roman"/>
            </a:endParaRPr>
          </a:p>
          <a:p>
            <a:pPr marL="12700" marR="0" lvl="0" indent="0" algn="l" rtl="0">
              <a:lnSpc>
                <a:spcPct val="100000"/>
              </a:lnSpc>
              <a:spcBef>
                <a:spcPts val="600"/>
              </a:spcBef>
              <a:spcAft>
                <a:spcPts val="0"/>
              </a:spcAft>
              <a:buClr>
                <a:srgbClr val="000000"/>
              </a:buClr>
              <a:buSzPts val="2000"/>
              <a:buFont typeface="Arial"/>
              <a:buNone/>
            </a:pPr>
            <a:r>
              <a:rPr lang="en-US" sz="2000" b="0" i="0" u="none" strike="noStrike" cap="none">
                <a:solidFill>
                  <a:srgbClr val="225475"/>
                </a:solidFill>
                <a:latin typeface="Times New Roman"/>
                <a:ea typeface="Times New Roman"/>
                <a:cs typeface="Times New Roman"/>
                <a:sym typeface="Times New Roman"/>
              </a:rPr>
              <a:t>Stratford Student Events/ University Events</a:t>
            </a:r>
            <a:endParaRPr sz="1400" b="0" i="0" u="none" strike="noStrike" cap="none">
              <a:solidFill>
                <a:srgbClr val="225475"/>
              </a:solidFill>
              <a:latin typeface="Arial"/>
              <a:ea typeface="Arial"/>
              <a:cs typeface="Arial"/>
              <a:sym typeface="Arial"/>
            </a:endParaRPr>
          </a:p>
          <a:p>
            <a:pPr marL="12700" marR="0" lvl="0" indent="0" algn="l" rtl="0">
              <a:lnSpc>
                <a:spcPct val="100000"/>
              </a:lnSpc>
              <a:spcBef>
                <a:spcPts val="600"/>
              </a:spcBef>
              <a:spcAft>
                <a:spcPts val="0"/>
              </a:spcAft>
              <a:buClr>
                <a:srgbClr val="000000"/>
              </a:buClr>
              <a:buSzPts val="2000"/>
              <a:buFont typeface="Arial"/>
              <a:buNone/>
            </a:pPr>
            <a:endParaRPr sz="2000" b="0" i="0" u="none" strike="noStrike" cap="none">
              <a:solidFill>
                <a:srgbClr val="225475"/>
              </a:solidFill>
              <a:latin typeface="Times New Roman"/>
              <a:ea typeface="Times New Roman"/>
              <a:cs typeface="Times New Roman"/>
              <a:sym typeface="Times New Roman"/>
            </a:endParaRPr>
          </a:p>
          <a:p>
            <a:pPr marL="12700" marR="0" lvl="0" indent="0" algn="l" rtl="0">
              <a:lnSpc>
                <a:spcPct val="100000"/>
              </a:lnSpc>
              <a:spcBef>
                <a:spcPts val="600"/>
              </a:spcBef>
              <a:spcAft>
                <a:spcPts val="0"/>
              </a:spcAft>
              <a:buClr>
                <a:srgbClr val="000000"/>
              </a:buClr>
              <a:buSzPts val="2000"/>
              <a:buFont typeface="Arial"/>
              <a:buNone/>
            </a:pPr>
            <a:r>
              <a:rPr lang="en-US" sz="2000" b="1" i="0" u="none" strike="noStrike" cap="none">
                <a:solidFill>
                  <a:srgbClr val="225475"/>
                </a:solidFill>
                <a:latin typeface="Times New Roman"/>
                <a:ea typeface="Times New Roman"/>
                <a:cs typeface="Times New Roman"/>
                <a:sym typeface="Times New Roman"/>
              </a:rPr>
              <a:t>Brittany Mitchell, </a:t>
            </a:r>
            <a:r>
              <a:rPr lang="en-US" sz="2000" b="1" i="0" u="sng" strike="noStrike" cap="none">
                <a:solidFill>
                  <a:srgbClr val="225475"/>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mitchellba@rowan.edu</a:t>
            </a:r>
            <a:r>
              <a:rPr lang="en-US" sz="2000" b="1" i="0" u="none" strike="noStrike" cap="none">
                <a:solidFill>
                  <a:srgbClr val="225475"/>
                </a:solidFill>
                <a:latin typeface="Times New Roman"/>
                <a:ea typeface="Times New Roman"/>
                <a:cs typeface="Times New Roman"/>
                <a:sym typeface="Times New Roman"/>
              </a:rPr>
              <a:t> </a:t>
            </a:r>
            <a:endParaRPr sz="2000" b="1" i="0" u="sng" strike="noStrike" cap="none">
              <a:solidFill>
                <a:srgbClr val="225475"/>
              </a:solidFill>
              <a:latin typeface="Times New Roman"/>
              <a:ea typeface="Times New Roman"/>
              <a:cs typeface="Times New Roman"/>
              <a:sym typeface="Times New Roman"/>
            </a:endParaRPr>
          </a:p>
          <a:p>
            <a:pPr marL="12700" marR="0" lvl="0" indent="0" algn="l" rtl="0">
              <a:lnSpc>
                <a:spcPct val="100000"/>
              </a:lnSpc>
              <a:spcBef>
                <a:spcPts val="600"/>
              </a:spcBef>
              <a:spcAft>
                <a:spcPts val="0"/>
              </a:spcAft>
              <a:buClr>
                <a:srgbClr val="000000"/>
              </a:buClr>
              <a:buSzPts val="2000"/>
              <a:buFont typeface="Arial"/>
              <a:buNone/>
            </a:pPr>
            <a:r>
              <a:rPr lang="en-US" sz="1800" b="0" i="0" u="none" strike="noStrike" cap="none">
                <a:solidFill>
                  <a:srgbClr val="225475"/>
                </a:solidFill>
                <a:latin typeface="Times New Roman"/>
                <a:ea typeface="Times New Roman"/>
                <a:cs typeface="Times New Roman"/>
                <a:sym typeface="Times New Roman"/>
              </a:rPr>
              <a:t>SOM Wellness Programming/ Student Health Insurance/ Sewell Events/ University Events</a:t>
            </a:r>
            <a:endParaRPr sz="1200" b="0" i="0" u="none" strike="noStrike" cap="none">
              <a:solidFill>
                <a:srgbClr val="225475"/>
              </a:solidFill>
              <a:latin typeface="Arial"/>
              <a:ea typeface="Arial"/>
              <a:cs typeface="Arial"/>
              <a:sym typeface="Arial"/>
            </a:endParaRPr>
          </a:p>
          <a:p>
            <a:pPr marL="12700" marR="0" lvl="0" indent="0" algn="l" rtl="0">
              <a:lnSpc>
                <a:spcPct val="100000"/>
              </a:lnSpc>
              <a:spcBef>
                <a:spcPts val="600"/>
              </a:spcBef>
              <a:spcAft>
                <a:spcPts val="0"/>
              </a:spcAft>
              <a:buClr>
                <a:srgbClr val="000000"/>
              </a:buClr>
              <a:buSzPts val="2000"/>
              <a:buFont typeface="Arial"/>
              <a:buNone/>
            </a:pPr>
            <a:endParaRPr sz="2000" b="0" i="0" u="none" strike="noStrike" cap="none">
              <a:solidFill>
                <a:srgbClr val="225475"/>
              </a:solidFill>
              <a:latin typeface="Times New Roman"/>
              <a:ea typeface="Times New Roman"/>
              <a:cs typeface="Times New Roman"/>
              <a:sym typeface="Times New Roman"/>
            </a:endParaRPr>
          </a:p>
          <a:p>
            <a:pPr marL="12700" marR="0" lvl="0" indent="0" algn="l" rtl="0">
              <a:lnSpc>
                <a:spcPct val="100000"/>
              </a:lnSpc>
              <a:spcBef>
                <a:spcPts val="600"/>
              </a:spcBef>
              <a:spcAft>
                <a:spcPts val="0"/>
              </a:spcAft>
              <a:buClr>
                <a:srgbClr val="000000"/>
              </a:buClr>
              <a:buSzPts val="2000"/>
              <a:buFont typeface="Arial"/>
              <a:buNone/>
            </a:pPr>
            <a:r>
              <a:rPr lang="en-US" sz="2000" b="1" i="0" u="none" strike="noStrike" cap="none">
                <a:solidFill>
                  <a:srgbClr val="225475"/>
                </a:solidFill>
                <a:latin typeface="Times New Roman"/>
                <a:ea typeface="Times New Roman"/>
                <a:cs typeface="Times New Roman"/>
                <a:sym typeface="Times New Roman"/>
              </a:rPr>
              <a:t>Alexis Scott, </a:t>
            </a:r>
            <a:r>
              <a:rPr lang="en-US" sz="2000" b="1" i="0" u="sng" strike="noStrike" cap="none">
                <a:solidFill>
                  <a:srgbClr val="225475"/>
                </a:solid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scotta7@rowan.edu</a:t>
            </a:r>
            <a:r>
              <a:rPr lang="en-US" sz="2000" b="1" i="0" u="none" strike="noStrike" cap="none">
                <a:solidFill>
                  <a:srgbClr val="225475"/>
                </a:solidFill>
                <a:latin typeface="Times New Roman"/>
                <a:ea typeface="Times New Roman"/>
                <a:cs typeface="Times New Roman"/>
                <a:sym typeface="Times New Roman"/>
              </a:rPr>
              <a:t> </a:t>
            </a:r>
            <a:endParaRPr sz="2000" b="1" i="0" u="none" strike="noStrike" cap="none">
              <a:solidFill>
                <a:srgbClr val="225475"/>
              </a:solidFill>
              <a:latin typeface="Times New Roman"/>
              <a:ea typeface="Times New Roman"/>
              <a:cs typeface="Times New Roman"/>
              <a:sym typeface="Times New Roman"/>
            </a:endParaRPr>
          </a:p>
          <a:p>
            <a:pPr marL="12700" marR="0" lvl="0" indent="0" algn="l" rtl="0">
              <a:lnSpc>
                <a:spcPct val="100000"/>
              </a:lnSpc>
              <a:spcBef>
                <a:spcPts val="600"/>
              </a:spcBef>
              <a:spcAft>
                <a:spcPts val="0"/>
              </a:spcAft>
              <a:buClr>
                <a:srgbClr val="000000"/>
              </a:buClr>
              <a:buSzPts val="2000"/>
              <a:buFont typeface="Arial"/>
              <a:buNone/>
            </a:pPr>
            <a:r>
              <a:rPr lang="en-US" sz="2000" b="0" i="0" u="none" strike="noStrike" cap="none">
                <a:solidFill>
                  <a:srgbClr val="225475"/>
                </a:solidFill>
                <a:latin typeface="Times New Roman"/>
                <a:ea typeface="Times New Roman"/>
                <a:cs typeface="Times New Roman"/>
                <a:sym typeface="Times New Roman"/>
              </a:rPr>
              <a:t>Stratford Wellness Programs/ Social Media/ Yearbook</a:t>
            </a:r>
            <a:endParaRPr sz="2000" b="0" i="0" u="none" strike="noStrike" cap="none">
              <a:solidFill>
                <a:srgbClr val="225475"/>
              </a:solidFill>
              <a:latin typeface="Times New Roman"/>
              <a:ea typeface="Times New Roman"/>
              <a:cs typeface="Times New Roman"/>
              <a:sym typeface="Times New Roman"/>
            </a:endParaRPr>
          </a:p>
          <a:p>
            <a:pPr marL="12700" marR="0" lvl="0" indent="0" algn="l" rtl="0">
              <a:lnSpc>
                <a:spcPct val="100000"/>
              </a:lnSpc>
              <a:spcBef>
                <a:spcPts val="600"/>
              </a:spcBef>
              <a:spcAft>
                <a:spcPts val="0"/>
              </a:spcAft>
              <a:buClr>
                <a:srgbClr val="000000"/>
              </a:buClr>
              <a:buSzPts val="2000"/>
              <a:buFont typeface="Arial"/>
              <a:buNone/>
            </a:pPr>
            <a:endParaRPr sz="2000" b="0" i="0" u="none" strike="noStrike" cap="none">
              <a:solidFill>
                <a:srgbClr val="225475"/>
              </a:solidFill>
              <a:latin typeface="Times New Roman"/>
              <a:ea typeface="Times New Roman"/>
              <a:cs typeface="Times New Roman"/>
              <a:sym typeface="Times New Roman"/>
            </a:endParaRPr>
          </a:p>
          <a:p>
            <a:pPr marL="12700" marR="0" lvl="0" indent="0" algn="l" rtl="0">
              <a:lnSpc>
                <a:spcPct val="100000"/>
              </a:lnSpc>
              <a:spcBef>
                <a:spcPts val="600"/>
              </a:spcBef>
              <a:spcAft>
                <a:spcPts val="0"/>
              </a:spcAft>
              <a:buClr>
                <a:srgbClr val="000000"/>
              </a:buClr>
              <a:buSzPts val="2000"/>
              <a:buFont typeface="Arial"/>
              <a:buNone/>
            </a:pPr>
            <a:r>
              <a:rPr lang="en-US" sz="2000" b="1" i="0" u="none" strike="noStrike" cap="none">
                <a:solidFill>
                  <a:srgbClr val="225475"/>
                </a:solidFill>
                <a:latin typeface="Times New Roman"/>
                <a:ea typeface="Times New Roman"/>
                <a:cs typeface="Times New Roman"/>
                <a:sym typeface="Times New Roman"/>
              </a:rPr>
              <a:t>Stephanie Levin, </a:t>
            </a:r>
            <a:r>
              <a:rPr lang="en-US" sz="2000" b="1" i="0" u="sng" strike="noStrike" cap="none">
                <a:solidFill>
                  <a:srgbClr val="225475"/>
                </a:solidFill>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levins@rowan.edu</a:t>
            </a:r>
            <a:endParaRPr sz="2000" b="1" i="0" u="none" strike="noStrike" cap="none">
              <a:solidFill>
                <a:srgbClr val="225475"/>
              </a:solidFill>
              <a:latin typeface="Times New Roman"/>
              <a:ea typeface="Times New Roman"/>
              <a:cs typeface="Times New Roman"/>
              <a:sym typeface="Times New Roman"/>
            </a:endParaRPr>
          </a:p>
          <a:p>
            <a:pPr marL="12700" marR="0" lvl="0" indent="0" algn="l" rtl="0">
              <a:lnSpc>
                <a:spcPct val="100000"/>
              </a:lnSpc>
              <a:spcBef>
                <a:spcPts val="600"/>
              </a:spcBef>
              <a:spcAft>
                <a:spcPts val="0"/>
              </a:spcAft>
              <a:buClr>
                <a:srgbClr val="000000"/>
              </a:buClr>
              <a:buSzPts val="2000"/>
              <a:buFont typeface="Arial"/>
              <a:buNone/>
            </a:pPr>
            <a:r>
              <a:rPr lang="en-US" sz="2000" b="0" i="0" u="none" strike="noStrike" cap="none">
                <a:solidFill>
                  <a:srgbClr val="225475"/>
                </a:solidFill>
                <a:latin typeface="Times New Roman"/>
                <a:ea typeface="Times New Roman"/>
                <a:cs typeface="Times New Roman"/>
                <a:sym typeface="Times New Roman"/>
              </a:rPr>
              <a:t>Club Governance/ Finance/ Student Travel/ Student Reimbursements</a:t>
            </a:r>
            <a:endParaRPr sz="1400" b="0" i="0" u="none" strike="noStrike" cap="none">
              <a:solidFill>
                <a:srgbClr val="225475"/>
              </a:solidFill>
              <a:latin typeface="Arial"/>
              <a:ea typeface="Arial"/>
              <a:cs typeface="Arial"/>
              <a:sym typeface="Arial"/>
            </a:endParaRPr>
          </a:p>
          <a:p>
            <a:pPr marL="12700" marR="0" lvl="0" indent="0" algn="l" rtl="0">
              <a:lnSpc>
                <a:spcPct val="100000"/>
              </a:lnSpc>
              <a:spcBef>
                <a:spcPts val="600"/>
              </a:spcBef>
              <a:spcAft>
                <a:spcPts val="0"/>
              </a:spcAft>
              <a:buClr>
                <a:srgbClr val="000000"/>
              </a:buClr>
              <a:buSzPts val="2000"/>
              <a:buFont typeface="Arial"/>
              <a:buNone/>
            </a:pPr>
            <a:endParaRPr sz="2000" b="0" i="0" u="none" strike="noStrike" cap="none">
              <a:solidFill>
                <a:srgbClr val="225475"/>
              </a:solidFill>
              <a:latin typeface="Times New Roman"/>
              <a:ea typeface="Times New Roman"/>
              <a:cs typeface="Times New Roman"/>
              <a:sym typeface="Times New Roman"/>
            </a:endParaRPr>
          </a:p>
          <a:p>
            <a:pPr marL="12700" marR="0" lvl="0" indent="0" algn="l" rtl="0">
              <a:lnSpc>
                <a:spcPct val="100000"/>
              </a:lnSpc>
              <a:spcBef>
                <a:spcPts val="600"/>
              </a:spcBef>
              <a:spcAft>
                <a:spcPts val="0"/>
              </a:spcAft>
              <a:buClr>
                <a:srgbClr val="000000"/>
              </a:buClr>
              <a:buSzPts val="2000"/>
              <a:buFont typeface="Arial"/>
              <a:buNone/>
            </a:pPr>
            <a:r>
              <a:rPr lang="en-US" sz="2000" b="1" i="0" u="none" strike="noStrike" cap="none">
                <a:solidFill>
                  <a:srgbClr val="225475"/>
                </a:solidFill>
                <a:latin typeface="Times New Roman"/>
                <a:ea typeface="Times New Roman"/>
                <a:cs typeface="Times New Roman"/>
                <a:sym typeface="Times New Roman"/>
              </a:rPr>
              <a:t>Naomi Mastrocola, </a:t>
            </a:r>
            <a:r>
              <a:rPr lang="en-US" sz="2000" b="1" i="0" u="sng" strike="noStrike" cap="none">
                <a:solidFill>
                  <a:srgbClr val="225475"/>
                </a:solidFill>
                <a:latin typeface="Times New Roman"/>
                <a:ea typeface="Times New Roman"/>
                <a:cs typeface="Times New Roman"/>
                <a:sym typeface="Times New Roman"/>
                <a:hlinkClick r:id="rId7">
                  <a:extLst>
                    <a:ext uri="{A12FA001-AC4F-418D-AE19-62706E023703}">
                      <ahyp:hlinkClr xmlns:ahyp="http://schemas.microsoft.com/office/drawing/2018/hyperlinkcolor" val="tx"/>
                    </a:ext>
                  </a:extLst>
                </a:hlinkClick>
              </a:rPr>
              <a:t>spinanr@rowan.edu</a:t>
            </a:r>
            <a:r>
              <a:rPr lang="en-US" sz="2000" b="1" i="0" u="none" strike="noStrike" cap="none">
                <a:solidFill>
                  <a:srgbClr val="225475"/>
                </a:solidFill>
                <a:latin typeface="Times New Roman"/>
                <a:ea typeface="Times New Roman"/>
                <a:cs typeface="Times New Roman"/>
                <a:sym typeface="Times New Roman"/>
              </a:rPr>
              <a:t> </a:t>
            </a:r>
            <a:endParaRPr sz="2000" b="1" i="0" u="sng" strike="noStrike" cap="none">
              <a:solidFill>
                <a:srgbClr val="225475"/>
              </a:solidFill>
              <a:latin typeface="Times New Roman"/>
              <a:ea typeface="Times New Roman"/>
              <a:cs typeface="Times New Roman"/>
              <a:sym typeface="Times New Roman"/>
            </a:endParaRPr>
          </a:p>
          <a:p>
            <a:pPr marL="12700" marR="0" lvl="0" indent="0" algn="l" rtl="0">
              <a:lnSpc>
                <a:spcPct val="100000"/>
              </a:lnSpc>
              <a:spcBef>
                <a:spcPts val="600"/>
              </a:spcBef>
              <a:spcAft>
                <a:spcPts val="0"/>
              </a:spcAft>
              <a:buClr>
                <a:srgbClr val="000000"/>
              </a:buClr>
              <a:buSzPts val="2000"/>
              <a:buFont typeface="Arial"/>
              <a:buNone/>
            </a:pPr>
            <a:r>
              <a:rPr lang="en-US" sz="2000" b="0" i="0" u="none" strike="noStrike" cap="none">
                <a:solidFill>
                  <a:srgbClr val="225475"/>
                </a:solidFill>
                <a:latin typeface="Times New Roman"/>
                <a:ea typeface="Times New Roman"/>
                <a:cs typeface="Times New Roman"/>
                <a:sym typeface="Times New Roman"/>
              </a:rPr>
              <a:t>Room/Table Reservations/ Club Leadership Directory/ White Coat Sales</a:t>
            </a:r>
            <a:endParaRPr sz="2000" b="0" i="0" u="none" strike="noStrike" cap="none">
              <a:solidFill>
                <a:srgbClr val="225475"/>
              </a:solidFill>
              <a:latin typeface="Times New Roman"/>
              <a:ea typeface="Times New Roman"/>
              <a:cs typeface="Times New Roman"/>
              <a:sym typeface="Times New Roman"/>
            </a:endParaRPr>
          </a:p>
          <a:p>
            <a:pPr marL="416559" marR="0" lvl="0" indent="0" algn="l" rtl="0">
              <a:lnSpc>
                <a:spcPct val="100000"/>
              </a:lnSpc>
              <a:spcBef>
                <a:spcPts val="1210"/>
              </a:spcBef>
              <a:spcAft>
                <a:spcPts val="0"/>
              </a:spcAft>
              <a:buClr>
                <a:srgbClr val="000000"/>
              </a:buClr>
              <a:buSzPts val="2000"/>
              <a:buFont typeface="Arial"/>
              <a:buNone/>
            </a:pPr>
            <a:endParaRPr sz="2000" b="0" i="0" u="none" strike="noStrike" cap="none">
              <a:solidFill>
                <a:srgbClr val="262626"/>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02"/>
        <p:cNvGrpSpPr/>
        <p:nvPr/>
      </p:nvGrpSpPr>
      <p:grpSpPr>
        <a:xfrm>
          <a:off x="0" y="0"/>
          <a:ext cx="0" cy="0"/>
          <a:chOff x="0" y="0"/>
          <a:chExt cx="0" cy="0"/>
        </a:xfrm>
      </p:grpSpPr>
      <p:sp>
        <p:nvSpPr>
          <p:cNvPr id="103" name="Google Shape;103;g1527d4a4cc5_6_7"/>
          <p:cNvSpPr/>
          <p:nvPr/>
        </p:nvSpPr>
        <p:spPr>
          <a:xfrm>
            <a:off x="0" y="0"/>
            <a:ext cx="12192000" cy="6858000"/>
          </a:xfrm>
          <a:custGeom>
            <a:avLst/>
            <a:gdLst/>
            <a:ahLst/>
            <a:cxnLst/>
            <a:rect l="l" t="t" r="r" b="b"/>
            <a:pathLst>
              <a:path w="12192000" h="6858000" extrusionOk="0">
                <a:moveTo>
                  <a:pt x="0" y="0"/>
                </a:moveTo>
                <a:lnTo>
                  <a:pt x="12191975" y="0"/>
                </a:lnTo>
                <a:lnTo>
                  <a:pt x="12191975" y="6857986"/>
                </a:lnTo>
                <a:lnTo>
                  <a:pt x="0" y="6857986"/>
                </a:lnTo>
                <a:lnTo>
                  <a:pt x="0" y="0"/>
                </a:lnTo>
                <a:close/>
              </a:path>
            </a:pathLst>
          </a:custGeom>
          <a:solidFill>
            <a:srgbClr val="22547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25475"/>
              </a:solidFill>
              <a:latin typeface="Arial"/>
              <a:ea typeface="Arial"/>
              <a:cs typeface="Arial"/>
              <a:sym typeface="Arial"/>
            </a:endParaRPr>
          </a:p>
        </p:txBody>
      </p:sp>
      <p:sp>
        <p:nvSpPr>
          <p:cNvPr id="104" name="Google Shape;104;g1527d4a4cc5_6_7"/>
          <p:cNvSpPr/>
          <p:nvPr/>
        </p:nvSpPr>
        <p:spPr>
          <a:xfrm>
            <a:off x="11021248" y="1685648"/>
            <a:ext cx="405765" cy="4027170"/>
          </a:xfrm>
          <a:custGeom>
            <a:avLst/>
            <a:gdLst/>
            <a:ahLst/>
            <a:cxnLst/>
            <a:rect l="l" t="t" r="r" b="b"/>
            <a:pathLst>
              <a:path w="405765" h="4027170" extrusionOk="0">
                <a:moveTo>
                  <a:pt x="0" y="0"/>
                </a:moveTo>
                <a:lnTo>
                  <a:pt x="405703" y="0"/>
                </a:lnTo>
                <a:lnTo>
                  <a:pt x="405703" y="4027170"/>
                </a:lnTo>
                <a:lnTo>
                  <a:pt x="0" y="4027170"/>
                </a:lnTo>
                <a:lnTo>
                  <a:pt x="0" y="0"/>
                </a:lnTo>
                <a:close/>
              </a:path>
            </a:pathLst>
          </a:custGeom>
          <a:solidFill>
            <a:srgbClr val="F6A52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5" name="Google Shape;105;g1527d4a4cc5_6_7"/>
          <p:cNvSpPr/>
          <p:nvPr/>
        </p:nvSpPr>
        <p:spPr>
          <a:xfrm>
            <a:off x="8151945" y="5712818"/>
            <a:ext cx="3275329" cy="381000"/>
          </a:xfrm>
          <a:custGeom>
            <a:avLst/>
            <a:gdLst/>
            <a:ahLst/>
            <a:cxnLst/>
            <a:rect l="l" t="t" r="r" b="b"/>
            <a:pathLst>
              <a:path w="3275329" h="381000" extrusionOk="0">
                <a:moveTo>
                  <a:pt x="0" y="0"/>
                </a:moveTo>
                <a:lnTo>
                  <a:pt x="3275006" y="0"/>
                </a:lnTo>
                <a:lnTo>
                  <a:pt x="3275006" y="381000"/>
                </a:lnTo>
                <a:lnTo>
                  <a:pt x="0" y="381000"/>
                </a:lnTo>
                <a:lnTo>
                  <a:pt x="0" y="0"/>
                </a:lnTo>
                <a:close/>
              </a:path>
            </a:pathLst>
          </a:custGeom>
          <a:solidFill>
            <a:srgbClr val="F6A52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6" name="Google Shape;106;g1527d4a4cc5_6_7"/>
          <p:cNvSpPr txBox="1">
            <a:spLocks noGrp="1"/>
          </p:cNvSpPr>
          <p:nvPr>
            <p:ph type="title"/>
          </p:nvPr>
        </p:nvSpPr>
        <p:spPr>
          <a:xfrm>
            <a:off x="-353290" y="1894402"/>
            <a:ext cx="9414300" cy="2229300"/>
          </a:xfrm>
          <a:prstGeom prst="rect">
            <a:avLst/>
          </a:prstGeom>
          <a:noFill/>
          <a:ln>
            <a:noFill/>
          </a:ln>
        </p:spPr>
        <p:txBody>
          <a:bodyPr spcFirstLastPara="1" wrap="square" lIns="0" tIns="12700" rIns="0" bIns="0" anchor="t" anchorCtr="0">
            <a:spAutoFit/>
          </a:bodyPr>
          <a:lstStyle/>
          <a:p>
            <a:pPr marL="12700" lvl="0" indent="0" algn="r" rtl="0">
              <a:lnSpc>
                <a:spcPct val="100000"/>
              </a:lnSpc>
              <a:spcBef>
                <a:spcPts val="0"/>
              </a:spcBef>
              <a:spcAft>
                <a:spcPts val="0"/>
              </a:spcAft>
              <a:buSzPts val="1400"/>
              <a:buNone/>
            </a:pPr>
            <a:r>
              <a:rPr lang="en-US" sz="7200" b="1"/>
              <a:t>General</a:t>
            </a:r>
            <a:endParaRPr sz="7200" b="1"/>
          </a:p>
          <a:p>
            <a:pPr marL="12700" lvl="0" indent="0" algn="r" rtl="0">
              <a:lnSpc>
                <a:spcPct val="100000"/>
              </a:lnSpc>
              <a:spcBef>
                <a:spcPts val="0"/>
              </a:spcBef>
              <a:spcAft>
                <a:spcPts val="0"/>
              </a:spcAft>
              <a:buSzPts val="1400"/>
              <a:buNone/>
            </a:pPr>
            <a:r>
              <a:rPr lang="en-US" sz="7200" b="1"/>
              <a:t>Information</a:t>
            </a:r>
            <a:endParaRPr sz="7200" b="1"/>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g23f149480c8_1_3"/>
          <p:cNvSpPr txBox="1">
            <a:spLocks noGrp="1"/>
          </p:cNvSpPr>
          <p:nvPr>
            <p:ph type="title"/>
          </p:nvPr>
        </p:nvSpPr>
        <p:spPr>
          <a:xfrm>
            <a:off x="1371600" y="587144"/>
            <a:ext cx="10483800" cy="690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1">
                <a:solidFill>
                  <a:srgbClr val="225475"/>
                </a:solidFill>
              </a:rPr>
              <a:t>SOM Student Government </a:t>
            </a:r>
            <a:r>
              <a:rPr lang="en-US" b="1"/>
              <a:t>Contacts</a:t>
            </a:r>
            <a:endParaRPr b="1">
              <a:solidFill>
                <a:srgbClr val="225475"/>
              </a:solidFill>
            </a:endParaRPr>
          </a:p>
        </p:txBody>
      </p:sp>
      <p:pic>
        <p:nvPicPr>
          <p:cNvPr id="509" name="Google Shape;509;g23f149480c8_1_3"/>
          <p:cNvPicPr preferRelativeResize="0"/>
          <p:nvPr/>
        </p:nvPicPr>
        <p:blipFill>
          <a:blip r:embed="rId3">
            <a:alphaModFix/>
          </a:blip>
          <a:stretch>
            <a:fillRect/>
          </a:stretch>
        </p:blipFill>
        <p:spPr>
          <a:xfrm>
            <a:off x="1655188" y="1277144"/>
            <a:ext cx="8881636" cy="5276056"/>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48"/>
          <p:cNvSpPr txBox="1">
            <a:spLocks noGrp="1"/>
          </p:cNvSpPr>
          <p:nvPr>
            <p:ph type="title"/>
          </p:nvPr>
        </p:nvSpPr>
        <p:spPr>
          <a:xfrm>
            <a:off x="1343400" y="348550"/>
            <a:ext cx="3072900" cy="690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1"/>
              <a:t>Summary</a:t>
            </a:r>
            <a:endParaRPr b="1"/>
          </a:p>
        </p:txBody>
      </p:sp>
      <p:sp>
        <p:nvSpPr>
          <p:cNvPr id="515" name="Google Shape;515;p48"/>
          <p:cNvSpPr txBox="1"/>
          <p:nvPr/>
        </p:nvSpPr>
        <p:spPr>
          <a:xfrm>
            <a:off x="1343410" y="1107199"/>
            <a:ext cx="9505200" cy="5991000"/>
          </a:xfrm>
          <a:prstGeom prst="rect">
            <a:avLst/>
          </a:prstGeom>
          <a:noFill/>
          <a:ln>
            <a:noFill/>
          </a:ln>
        </p:spPr>
        <p:txBody>
          <a:bodyPr spcFirstLastPara="1" wrap="square" lIns="0" tIns="23475" rIns="0" bIns="0" anchor="t" anchorCtr="0">
            <a:spAutoFit/>
          </a:bodyPr>
          <a:lstStyle/>
          <a:p>
            <a:pPr marL="250825" marR="293370" lvl="0" indent="-238125" algn="l" rtl="0">
              <a:lnSpc>
                <a:spcPct val="100000"/>
              </a:lnSpc>
              <a:spcBef>
                <a:spcPts val="0"/>
              </a:spcBef>
              <a:spcAft>
                <a:spcPts val="0"/>
              </a:spcAft>
              <a:buClr>
                <a:srgbClr val="225475"/>
              </a:buClr>
              <a:buSzPts val="2760"/>
              <a:buFont typeface="Arial"/>
              <a:buChar char="•"/>
            </a:pPr>
            <a:r>
              <a:rPr lang="en-US" sz="2400" b="0" i="0" u="none" strike="noStrike" cap="none">
                <a:solidFill>
                  <a:srgbClr val="225475"/>
                </a:solidFill>
                <a:latin typeface="Times New Roman"/>
                <a:ea typeface="Times New Roman"/>
                <a:cs typeface="Times New Roman"/>
                <a:sym typeface="Times New Roman"/>
              </a:rPr>
              <a:t>Keep the Sewell Campus in mind when planning your meetings and events.</a:t>
            </a:r>
            <a:endParaRPr sz="2400" b="0" i="0" u="none" strike="noStrike" cap="none">
              <a:solidFill>
                <a:srgbClr val="225475"/>
              </a:solidFill>
              <a:latin typeface="Times New Roman"/>
              <a:ea typeface="Times New Roman"/>
              <a:cs typeface="Times New Roman"/>
              <a:sym typeface="Times New Roman"/>
            </a:endParaRPr>
          </a:p>
          <a:p>
            <a:pPr marL="250825" marR="293370" lvl="0" indent="-238125" algn="l" rtl="0">
              <a:lnSpc>
                <a:spcPct val="100000"/>
              </a:lnSpc>
              <a:spcBef>
                <a:spcPts val="1000"/>
              </a:spcBef>
              <a:spcAft>
                <a:spcPts val="0"/>
              </a:spcAft>
              <a:buClr>
                <a:srgbClr val="225475"/>
              </a:buClr>
              <a:buSzPts val="2760"/>
              <a:buFont typeface="Arial"/>
              <a:buChar char="•"/>
            </a:pPr>
            <a:r>
              <a:rPr lang="en-US" sz="2400" b="0" i="0" u="none" strike="noStrike" cap="none">
                <a:solidFill>
                  <a:srgbClr val="225475"/>
                </a:solidFill>
                <a:latin typeface="Times New Roman"/>
                <a:ea typeface="Times New Roman"/>
                <a:cs typeface="Times New Roman"/>
                <a:sym typeface="Times New Roman"/>
              </a:rPr>
              <a:t>Room reservations must be made online! Make your reservation at least 2 weeks before your program or meeting.</a:t>
            </a:r>
            <a:endParaRPr sz="2400" b="0" i="0" u="none" strike="noStrike" cap="none">
              <a:solidFill>
                <a:srgbClr val="225475"/>
              </a:solidFill>
              <a:latin typeface="Times New Roman"/>
              <a:ea typeface="Times New Roman"/>
              <a:cs typeface="Times New Roman"/>
              <a:sym typeface="Times New Roman"/>
            </a:endParaRPr>
          </a:p>
          <a:p>
            <a:pPr marL="250825" marR="293370" lvl="0" indent="-238125" algn="l" rtl="0">
              <a:lnSpc>
                <a:spcPct val="100000"/>
              </a:lnSpc>
              <a:spcBef>
                <a:spcPts val="1000"/>
              </a:spcBef>
              <a:spcAft>
                <a:spcPts val="0"/>
              </a:spcAft>
              <a:buClr>
                <a:srgbClr val="225475"/>
              </a:buClr>
              <a:buSzPts val="2760"/>
              <a:buFont typeface="Arial"/>
              <a:buChar char="•"/>
            </a:pPr>
            <a:r>
              <a:rPr lang="en-US" sz="2400" b="0" i="0" u="none" strike="noStrike" cap="none">
                <a:solidFill>
                  <a:srgbClr val="225475"/>
                </a:solidFill>
                <a:latin typeface="Times New Roman"/>
                <a:ea typeface="Times New Roman"/>
                <a:cs typeface="Times New Roman"/>
                <a:sym typeface="Times New Roman"/>
              </a:rPr>
              <a:t>Use the Sunday News</a:t>
            </a:r>
            <a:r>
              <a:rPr lang="en-US" sz="2400">
                <a:solidFill>
                  <a:srgbClr val="225475"/>
                </a:solidFill>
                <a:latin typeface="Times New Roman"/>
                <a:ea typeface="Times New Roman"/>
                <a:cs typeface="Times New Roman"/>
                <a:sym typeface="Times New Roman"/>
              </a:rPr>
              <a:t>, </a:t>
            </a:r>
            <a:r>
              <a:rPr lang="en-US" sz="2400" b="0" i="0" u="none" strike="noStrike" cap="none">
                <a:solidFill>
                  <a:srgbClr val="225475"/>
                </a:solidFill>
                <a:latin typeface="Times New Roman"/>
                <a:ea typeface="Times New Roman"/>
                <a:cs typeface="Times New Roman"/>
                <a:sym typeface="Times New Roman"/>
              </a:rPr>
              <a:t>class Facebook pages</a:t>
            </a:r>
            <a:r>
              <a:rPr lang="en-US" sz="2400">
                <a:solidFill>
                  <a:srgbClr val="225475"/>
                </a:solidFill>
                <a:latin typeface="Times New Roman"/>
                <a:ea typeface="Times New Roman"/>
                <a:cs typeface="Times New Roman"/>
                <a:sym typeface="Times New Roman"/>
              </a:rPr>
              <a:t>, and GroupMe</a:t>
            </a:r>
            <a:r>
              <a:rPr lang="en-US" sz="2400" b="0" i="0" u="none" strike="noStrike" cap="none">
                <a:solidFill>
                  <a:srgbClr val="225475"/>
                </a:solidFill>
                <a:latin typeface="Times New Roman"/>
                <a:ea typeface="Times New Roman"/>
                <a:cs typeface="Times New Roman"/>
                <a:sym typeface="Times New Roman"/>
              </a:rPr>
              <a:t> to promote your events. </a:t>
            </a:r>
            <a:endParaRPr sz="1400" b="0" i="0" u="none" strike="noStrike" cap="none">
              <a:solidFill>
                <a:srgbClr val="225475"/>
              </a:solidFill>
              <a:latin typeface="Arial"/>
              <a:ea typeface="Arial"/>
              <a:cs typeface="Arial"/>
              <a:sym typeface="Arial"/>
            </a:endParaRPr>
          </a:p>
          <a:p>
            <a:pPr marL="250825" marR="293370" lvl="0" indent="-238125" algn="l" rtl="0">
              <a:lnSpc>
                <a:spcPct val="100000"/>
              </a:lnSpc>
              <a:spcBef>
                <a:spcPts val="1000"/>
              </a:spcBef>
              <a:spcAft>
                <a:spcPts val="0"/>
              </a:spcAft>
              <a:buClr>
                <a:srgbClr val="225475"/>
              </a:buClr>
              <a:buSzPts val="2760"/>
              <a:buFont typeface="Arial"/>
              <a:buChar char="•"/>
            </a:pPr>
            <a:r>
              <a:rPr lang="en-US" sz="2400" b="0" i="0" u="none" strike="noStrike" cap="none">
                <a:solidFill>
                  <a:srgbClr val="225475"/>
                </a:solidFill>
                <a:latin typeface="Times New Roman"/>
                <a:ea typeface="Times New Roman"/>
                <a:cs typeface="Times New Roman"/>
                <a:sym typeface="Times New Roman"/>
              </a:rPr>
              <a:t>Keep your club storage area neat and organized!!</a:t>
            </a:r>
            <a:endParaRPr sz="2400" b="0" i="0" u="none" strike="noStrike" cap="none">
              <a:solidFill>
                <a:srgbClr val="225475"/>
              </a:solidFill>
              <a:latin typeface="Times New Roman"/>
              <a:ea typeface="Times New Roman"/>
              <a:cs typeface="Times New Roman"/>
              <a:sym typeface="Times New Roman"/>
            </a:endParaRPr>
          </a:p>
          <a:p>
            <a:pPr marL="250825" marR="293370" lvl="0" indent="-238125" algn="l" rtl="0">
              <a:lnSpc>
                <a:spcPct val="100000"/>
              </a:lnSpc>
              <a:spcBef>
                <a:spcPts val="1000"/>
              </a:spcBef>
              <a:spcAft>
                <a:spcPts val="0"/>
              </a:spcAft>
              <a:buClr>
                <a:srgbClr val="225475"/>
              </a:buClr>
              <a:buSzPts val="2760"/>
              <a:buFont typeface="Arial"/>
              <a:buChar char="•"/>
            </a:pPr>
            <a:r>
              <a:rPr lang="en-US" sz="2400" b="0" i="0" u="none" strike="noStrike" cap="none">
                <a:solidFill>
                  <a:srgbClr val="225475"/>
                </a:solidFill>
                <a:latin typeface="Times New Roman"/>
                <a:ea typeface="Times New Roman"/>
                <a:cs typeface="Times New Roman"/>
                <a:sym typeface="Times New Roman"/>
              </a:rPr>
              <a:t>There </a:t>
            </a:r>
            <a:r>
              <a:rPr lang="en-US" sz="2400">
                <a:solidFill>
                  <a:srgbClr val="225475"/>
                </a:solidFill>
                <a:latin typeface="Times New Roman"/>
                <a:ea typeface="Times New Roman"/>
                <a:cs typeface="Times New Roman"/>
                <a:sym typeface="Times New Roman"/>
              </a:rPr>
              <a:t>are</a:t>
            </a:r>
            <a:r>
              <a:rPr lang="en-US" sz="2400" b="0" i="0" u="none" strike="noStrike" cap="none">
                <a:solidFill>
                  <a:srgbClr val="225475"/>
                </a:solidFill>
                <a:latin typeface="Times New Roman"/>
                <a:ea typeface="Times New Roman"/>
                <a:cs typeface="Times New Roman"/>
                <a:sym typeface="Times New Roman"/>
              </a:rPr>
              <a:t> base requirements for SGA funded clubs to receive funding, but there are opportunities to earn additional funding to reward more active clubs.</a:t>
            </a:r>
            <a:endParaRPr sz="2400" b="0" i="0" u="none" strike="noStrike" cap="none">
              <a:solidFill>
                <a:srgbClr val="225475"/>
              </a:solidFill>
              <a:latin typeface="Times New Roman"/>
              <a:ea typeface="Times New Roman"/>
              <a:cs typeface="Times New Roman"/>
              <a:sym typeface="Times New Roman"/>
            </a:endParaRPr>
          </a:p>
          <a:p>
            <a:pPr marL="250825" marR="293370" lvl="0" indent="-238125" algn="l" rtl="0">
              <a:lnSpc>
                <a:spcPct val="100000"/>
              </a:lnSpc>
              <a:spcBef>
                <a:spcPts val="1000"/>
              </a:spcBef>
              <a:spcAft>
                <a:spcPts val="0"/>
              </a:spcAft>
              <a:buClr>
                <a:srgbClr val="225475"/>
              </a:buClr>
              <a:buSzPts val="2760"/>
              <a:buFont typeface="Arial"/>
              <a:buChar char="•"/>
            </a:pPr>
            <a:r>
              <a:rPr lang="en-US" sz="2400" b="0" i="0" u="none" strike="noStrike" cap="none">
                <a:solidFill>
                  <a:srgbClr val="225475"/>
                </a:solidFill>
                <a:latin typeface="Times New Roman"/>
                <a:ea typeface="Times New Roman"/>
                <a:cs typeface="Times New Roman"/>
                <a:sym typeface="Times New Roman"/>
              </a:rPr>
              <a:t>Please contact the 1</a:t>
            </a:r>
            <a:r>
              <a:rPr lang="en-US" sz="2400" b="0" i="0" u="none" strike="noStrike" cap="none" baseline="30000">
                <a:solidFill>
                  <a:srgbClr val="225475"/>
                </a:solidFill>
                <a:latin typeface="Times New Roman"/>
                <a:ea typeface="Times New Roman"/>
                <a:cs typeface="Times New Roman"/>
                <a:sym typeface="Times New Roman"/>
              </a:rPr>
              <a:t>st </a:t>
            </a:r>
            <a:r>
              <a:rPr lang="en-US" sz="2400" b="0" i="0" u="none" strike="noStrike" cap="none">
                <a:solidFill>
                  <a:srgbClr val="225475"/>
                </a:solidFill>
                <a:latin typeface="Times New Roman"/>
                <a:ea typeface="Times New Roman"/>
                <a:cs typeface="Times New Roman"/>
                <a:sym typeface="Times New Roman"/>
              </a:rPr>
              <a:t>VP and Dean Micciche if you are interested in starting up a new club</a:t>
            </a:r>
            <a:r>
              <a:rPr lang="en-US" sz="2400">
                <a:solidFill>
                  <a:srgbClr val="225475"/>
                </a:solidFill>
                <a:latin typeface="Times New Roman"/>
                <a:ea typeface="Times New Roman"/>
                <a:cs typeface="Times New Roman"/>
                <a:sym typeface="Times New Roman"/>
              </a:rPr>
              <a:t>.</a:t>
            </a:r>
            <a:endParaRPr sz="1400" b="0" i="0" u="none" strike="noStrike" cap="none">
              <a:solidFill>
                <a:srgbClr val="225475"/>
              </a:solidFill>
              <a:latin typeface="Arial"/>
              <a:ea typeface="Arial"/>
              <a:cs typeface="Arial"/>
              <a:sym typeface="Arial"/>
            </a:endParaRPr>
          </a:p>
          <a:p>
            <a:pPr marL="12700" marR="5080" lvl="0" indent="0" algn="l" rtl="0">
              <a:lnSpc>
                <a:spcPct val="115909"/>
              </a:lnSpc>
              <a:spcBef>
                <a:spcPts val="149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49"/>
          <p:cNvSpPr txBox="1">
            <a:spLocks noGrp="1"/>
          </p:cNvSpPr>
          <p:nvPr>
            <p:ph type="title"/>
          </p:nvPr>
        </p:nvSpPr>
        <p:spPr>
          <a:xfrm>
            <a:off x="1371600" y="660275"/>
            <a:ext cx="3788700" cy="696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1"/>
              <a:t>Summary</a:t>
            </a:r>
            <a:endParaRPr b="1"/>
          </a:p>
        </p:txBody>
      </p:sp>
      <p:sp>
        <p:nvSpPr>
          <p:cNvPr id="521" name="Google Shape;521;p49"/>
          <p:cNvSpPr txBox="1"/>
          <p:nvPr/>
        </p:nvSpPr>
        <p:spPr>
          <a:xfrm>
            <a:off x="1329005" y="1356275"/>
            <a:ext cx="9534000" cy="4698000"/>
          </a:xfrm>
          <a:prstGeom prst="rect">
            <a:avLst/>
          </a:prstGeom>
          <a:noFill/>
          <a:ln>
            <a:noFill/>
          </a:ln>
        </p:spPr>
        <p:txBody>
          <a:bodyPr spcFirstLastPara="1" wrap="square" lIns="0" tIns="68575" rIns="0" bIns="0" anchor="t" anchorCtr="0">
            <a:spAutoFit/>
          </a:bodyPr>
          <a:lstStyle/>
          <a:p>
            <a:pPr marL="250190" marR="34925" lvl="0" indent="-237490" algn="l" rtl="0">
              <a:lnSpc>
                <a:spcPct val="100000"/>
              </a:lnSpc>
              <a:spcBef>
                <a:spcPts val="0"/>
              </a:spcBef>
              <a:spcAft>
                <a:spcPts val="0"/>
              </a:spcAft>
              <a:buClr>
                <a:srgbClr val="225475"/>
              </a:buClr>
              <a:buSzPts val="2760"/>
              <a:buFont typeface="Arial"/>
              <a:buChar char="•"/>
            </a:pPr>
            <a:r>
              <a:rPr lang="en-US" sz="2400" b="0" i="0" u="none" strike="noStrike" cap="none">
                <a:solidFill>
                  <a:srgbClr val="225475"/>
                </a:solidFill>
                <a:latin typeface="Times New Roman"/>
                <a:ea typeface="Times New Roman"/>
                <a:cs typeface="Times New Roman"/>
                <a:sym typeface="Times New Roman"/>
              </a:rPr>
              <a:t>Contact Stephanie for all things concerning your finances of the club, travel documents, purchases</a:t>
            </a:r>
            <a:r>
              <a:rPr lang="en-US" sz="2400">
                <a:solidFill>
                  <a:srgbClr val="225475"/>
                </a:solidFill>
                <a:latin typeface="Times New Roman"/>
                <a:ea typeface="Times New Roman"/>
                <a:cs typeface="Times New Roman"/>
                <a:sym typeface="Times New Roman"/>
              </a:rPr>
              <a:t>, waivers </a:t>
            </a:r>
            <a:r>
              <a:rPr lang="en-US" sz="2400" b="0" i="0" u="none" strike="noStrike" cap="none">
                <a:solidFill>
                  <a:srgbClr val="225475"/>
                </a:solidFill>
                <a:latin typeface="Times New Roman"/>
                <a:ea typeface="Times New Roman"/>
                <a:cs typeface="Times New Roman"/>
                <a:sym typeface="Times New Roman"/>
              </a:rPr>
              <a:t>and/or reimbursements. When in doubt, ask Stephanie. </a:t>
            </a:r>
            <a:endParaRPr sz="2400" b="0" i="0" u="none" strike="noStrike" cap="none">
              <a:solidFill>
                <a:srgbClr val="225475"/>
              </a:solidFill>
              <a:latin typeface="Times New Roman"/>
              <a:ea typeface="Times New Roman"/>
              <a:cs typeface="Times New Roman"/>
              <a:sym typeface="Times New Roman"/>
            </a:endParaRPr>
          </a:p>
          <a:p>
            <a:pPr marL="250190" marR="266700" lvl="0" indent="-237490" algn="l" rtl="0">
              <a:lnSpc>
                <a:spcPct val="100000"/>
              </a:lnSpc>
              <a:spcBef>
                <a:spcPts val="1065"/>
              </a:spcBef>
              <a:spcAft>
                <a:spcPts val="0"/>
              </a:spcAft>
              <a:buClr>
                <a:srgbClr val="225475"/>
              </a:buClr>
              <a:buSzPts val="2760"/>
              <a:buFont typeface="Arial"/>
              <a:buChar char="•"/>
            </a:pPr>
            <a:r>
              <a:rPr lang="en-US" sz="2400" b="0" i="0" u="none" strike="noStrike" cap="none">
                <a:solidFill>
                  <a:srgbClr val="225475"/>
                </a:solidFill>
                <a:latin typeface="Times New Roman"/>
                <a:ea typeface="Times New Roman"/>
                <a:cs typeface="Times New Roman"/>
                <a:sym typeface="Times New Roman"/>
              </a:rPr>
              <a:t>All travel forms for funded travel must be submitted </a:t>
            </a:r>
            <a:r>
              <a:rPr lang="en-US" sz="2400" b="1" i="0" u="none" strike="noStrike" cap="none">
                <a:solidFill>
                  <a:srgbClr val="225475"/>
                </a:solidFill>
                <a:latin typeface="Times New Roman"/>
                <a:ea typeface="Times New Roman"/>
                <a:cs typeface="Times New Roman"/>
                <a:sym typeface="Times New Roman"/>
              </a:rPr>
              <a:t>14 days prior</a:t>
            </a:r>
            <a:r>
              <a:rPr lang="en-US" sz="2400" b="0" i="0" u="none" strike="noStrike" cap="none">
                <a:solidFill>
                  <a:srgbClr val="225475"/>
                </a:solidFill>
                <a:latin typeface="Times New Roman"/>
                <a:ea typeface="Times New Roman"/>
                <a:cs typeface="Times New Roman"/>
                <a:sym typeface="Times New Roman"/>
              </a:rPr>
              <a:t> to the date of travel to Stephanie. You have </a:t>
            </a:r>
            <a:r>
              <a:rPr lang="en-US" sz="2400" b="1" i="0" u="none" strike="noStrike" cap="none">
                <a:solidFill>
                  <a:srgbClr val="225475"/>
                </a:solidFill>
                <a:latin typeface="Times New Roman"/>
                <a:ea typeface="Times New Roman"/>
                <a:cs typeface="Times New Roman"/>
                <a:sym typeface="Times New Roman"/>
              </a:rPr>
              <a:t>10 days</a:t>
            </a:r>
            <a:r>
              <a:rPr lang="en-US" sz="2400" b="0" i="0" u="none" strike="noStrike" cap="none">
                <a:solidFill>
                  <a:srgbClr val="225475"/>
                </a:solidFill>
                <a:latin typeface="Times New Roman"/>
                <a:ea typeface="Times New Roman"/>
                <a:cs typeface="Times New Roman"/>
                <a:sym typeface="Times New Roman"/>
              </a:rPr>
              <a:t> from the day you return home from trave</a:t>
            </a:r>
            <a:r>
              <a:rPr lang="en-US" sz="2400">
                <a:solidFill>
                  <a:srgbClr val="225475"/>
                </a:solidFill>
                <a:latin typeface="Times New Roman"/>
                <a:ea typeface="Times New Roman"/>
                <a:cs typeface="Times New Roman"/>
                <a:sym typeface="Times New Roman"/>
              </a:rPr>
              <a:t>l</a:t>
            </a:r>
            <a:r>
              <a:rPr lang="en-US" sz="2400" b="0" i="0" u="none" strike="noStrike" cap="none">
                <a:solidFill>
                  <a:srgbClr val="225475"/>
                </a:solidFill>
                <a:latin typeface="Times New Roman"/>
                <a:ea typeface="Times New Roman"/>
                <a:cs typeface="Times New Roman"/>
                <a:sym typeface="Times New Roman"/>
              </a:rPr>
              <a:t>ing to submit your travel expense form.</a:t>
            </a:r>
            <a:endParaRPr sz="2400" b="0" i="0" u="none" strike="noStrike" cap="none">
              <a:solidFill>
                <a:srgbClr val="225475"/>
              </a:solidFill>
              <a:latin typeface="Times New Roman"/>
              <a:ea typeface="Times New Roman"/>
              <a:cs typeface="Times New Roman"/>
              <a:sym typeface="Times New Roman"/>
            </a:endParaRPr>
          </a:p>
          <a:p>
            <a:pPr marL="250190" marR="266700" lvl="0" indent="-237490" algn="l" rtl="0">
              <a:lnSpc>
                <a:spcPct val="100000"/>
              </a:lnSpc>
              <a:spcBef>
                <a:spcPts val="1065"/>
              </a:spcBef>
              <a:spcAft>
                <a:spcPts val="0"/>
              </a:spcAft>
              <a:buClr>
                <a:srgbClr val="225475"/>
              </a:buClr>
              <a:buSzPts val="2645"/>
              <a:buFont typeface="Arial"/>
              <a:buChar char="•"/>
            </a:pPr>
            <a:r>
              <a:rPr lang="en-US" sz="2300" b="0" i="0" u="none" strike="noStrike" cap="none">
                <a:solidFill>
                  <a:srgbClr val="225475"/>
                </a:solidFill>
                <a:latin typeface="Times New Roman"/>
                <a:ea typeface="Times New Roman"/>
                <a:cs typeface="Times New Roman"/>
                <a:sym typeface="Times New Roman"/>
              </a:rPr>
              <a:t>If you need to make a purchase or if you need supplies for an event, please send the Amazon links to Stephanie Levin at </a:t>
            </a:r>
            <a:r>
              <a:rPr lang="en-US" sz="2300" b="0" i="0" u="sng" strike="noStrike" cap="none">
                <a:solidFill>
                  <a:srgbClr val="225475"/>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levins@rowan.edu</a:t>
            </a:r>
            <a:r>
              <a:rPr lang="en-US" sz="2300" b="0" i="0" u="none" strike="noStrike" cap="none">
                <a:solidFill>
                  <a:srgbClr val="225475"/>
                </a:solidFill>
                <a:latin typeface="Times New Roman"/>
                <a:ea typeface="Times New Roman"/>
                <a:cs typeface="Times New Roman"/>
                <a:sym typeface="Times New Roman"/>
              </a:rPr>
              <a:t> to be purchased via your club account. Please all </a:t>
            </a:r>
            <a:r>
              <a:rPr lang="en-US" sz="2300" b="1">
                <a:solidFill>
                  <a:srgbClr val="225475"/>
                </a:solidFill>
                <a:latin typeface="Times New Roman"/>
                <a:ea typeface="Times New Roman"/>
                <a:cs typeface="Times New Roman"/>
                <a:sym typeface="Times New Roman"/>
              </a:rPr>
              <a:t>7-10 days </a:t>
            </a:r>
            <a:r>
              <a:rPr lang="en-US" sz="2300">
                <a:solidFill>
                  <a:srgbClr val="225475"/>
                </a:solidFill>
                <a:latin typeface="Times New Roman"/>
                <a:ea typeface="Times New Roman"/>
                <a:cs typeface="Times New Roman"/>
                <a:sym typeface="Times New Roman"/>
              </a:rPr>
              <a:t>for this process.</a:t>
            </a:r>
            <a:endParaRPr>
              <a:latin typeface="Times New Roman"/>
              <a:ea typeface="Times New Roman"/>
              <a:cs typeface="Times New Roman"/>
              <a:sym typeface="Times New Roman"/>
            </a:endParaRPr>
          </a:p>
          <a:p>
            <a:pPr marL="250190" marR="266700" lvl="0" indent="-237490" algn="l" rtl="0">
              <a:lnSpc>
                <a:spcPct val="100000"/>
              </a:lnSpc>
              <a:spcBef>
                <a:spcPts val="1065"/>
              </a:spcBef>
              <a:spcAft>
                <a:spcPts val="0"/>
              </a:spcAft>
              <a:buClr>
                <a:srgbClr val="225475"/>
              </a:buClr>
              <a:buSzPts val="2645"/>
              <a:buFont typeface="Arial"/>
              <a:buChar char="•"/>
            </a:pPr>
            <a:r>
              <a:rPr lang="en-US" sz="2400" b="0" i="0" u="none" strike="noStrike" cap="none">
                <a:solidFill>
                  <a:srgbClr val="225475"/>
                </a:solidFill>
                <a:latin typeface="Times New Roman"/>
                <a:ea typeface="Times New Roman"/>
                <a:cs typeface="Times New Roman"/>
                <a:sym typeface="Times New Roman"/>
              </a:rPr>
              <a:t>If you have any questions, feel free to contact the 1</a:t>
            </a:r>
            <a:r>
              <a:rPr lang="en-US" sz="2400" b="0" i="0" u="none" strike="noStrike" cap="none" baseline="30000">
                <a:solidFill>
                  <a:srgbClr val="225475"/>
                </a:solidFill>
                <a:latin typeface="Times New Roman"/>
                <a:ea typeface="Times New Roman"/>
                <a:cs typeface="Times New Roman"/>
                <a:sym typeface="Times New Roman"/>
              </a:rPr>
              <a:t>st </a:t>
            </a:r>
            <a:r>
              <a:rPr lang="en-US" sz="2400" b="0" i="0" u="none" strike="noStrike" cap="none">
                <a:solidFill>
                  <a:srgbClr val="225475"/>
                </a:solidFill>
                <a:latin typeface="Times New Roman"/>
                <a:ea typeface="Times New Roman"/>
                <a:cs typeface="Times New Roman"/>
                <a:sym typeface="Times New Roman"/>
              </a:rPr>
              <a:t>VP at any time! Send an email with the subject line “Club 23-24” to </a:t>
            </a:r>
            <a:r>
              <a:rPr lang="en-US" sz="2400" b="0" i="0" u="sng" strike="noStrike" cap="none">
                <a:solidFill>
                  <a:srgbClr val="225475"/>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watkin23@rowan.edu</a:t>
            </a:r>
            <a:r>
              <a:rPr lang="en-US" sz="2400" b="0" i="0" u="none" strike="noStrike" cap="none">
                <a:solidFill>
                  <a:srgbClr val="225475"/>
                </a:solidFill>
                <a:latin typeface="Times New Roman"/>
                <a:ea typeface="Times New Roman"/>
                <a:cs typeface="Times New Roman"/>
                <a:sym typeface="Times New Roman"/>
              </a:rPr>
              <a:t>. </a:t>
            </a:r>
            <a:endParaRPr sz="2400" b="0" i="0" u="none" strike="noStrike" cap="none">
              <a:solidFill>
                <a:srgbClr val="225475"/>
              </a:solidFill>
              <a:latin typeface="Times New Roman"/>
              <a:ea typeface="Times New Roman"/>
              <a:cs typeface="Times New Roman"/>
              <a:sym typeface="Times New Roman"/>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g23f149480c8_1_8"/>
          <p:cNvSpPr txBox="1">
            <a:spLocks noGrp="1"/>
          </p:cNvSpPr>
          <p:nvPr>
            <p:ph type="title"/>
          </p:nvPr>
        </p:nvSpPr>
        <p:spPr>
          <a:xfrm>
            <a:off x="1081300" y="2047925"/>
            <a:ext cx="8540400" cy="1121100"/>
          </a:xfrm>
          <a:prstGeom prst="rect">
            <a:avLst/>
          </a:prstGeom>
          <a:noFill/>
          <a:ln>
            <a:noFill/>
          </a:ln>
        </p:spPr>
        <p:txBody>
          <a:bodyPr spcFirstLastPara="1" wrap="square" lIns="0" tIns="12700" rIns="0" bIns="0" anchor="t" anchorCtr="0">
            <a:spAutoFit/>
          </a:bodyPr>
          <a:lstStyle/>
          <a:p>
            <a:pPr marL="12700" lvl="0" indent="0" algn="r" rtl="0">
              <a:lnSpc>
                <a:spcPct val="100000"/>
              </a:lnSpc>
              <a:spcBef>
                <a:spcPts val="0"/>
              </a:spcBef>
              <a:spcAft>
                <a:spcPts val="0"/>
              </a:spcAft>
              <a:buSzPts val="1400"/>
              <a:buNone/>
            </a:pPr>
            <a:r>
              <a:rPr lang="en-US" sz="7200" b="1"/>
              <a:t>Questions?</a:t>
            </a:r>
            <a:endParaRPr sz="7200" b="1"/>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60"/>
          <p:cNvSpPr txBox="1">
            <a:spLocks noGrp="1"/>
          </p:cNvSpPr>
          <p:nvPr>
            <p:ph type="title"/>
          </p:nvPr>
        </p:nvSpPr>
        <p:spPr>
          <a:xfrm>
            <a:off x="1371600" y="660275"/>
            <a:ext cx="3788700" cy="696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1"/>
              <a:t>THANK YOU!</a:t>
            </a:r>
            <a:endParaRPr b="1"/>
          </a:p>
        </p:txBody>
      </p:sp>
      <p:sp>
        <p:nvSpPr>
          <p:cNvPr id="532" name="Google Shape;532;p60"/>
          <p:cNvSpPr txBox="1"/>
          <p:nvPr/>
        </p:nvSpPr>
        <p:spPr>
          <a:xfrm>
            <a:off x="1329055" y="1488575"/>
            <a:ext cx="4499100" cy="4055400"/>
          </a:xfrm>
          <a:prstGeom prst="rect">
            <a:avLst/>
          </a:prstGeom>
          <a:noFill/>
          <a:ln>
            <a:noFill/>
          </a:ln>
        </p:spPr>
        <p:txBody>
          <a:bodyPr spcFirstLastPara="1" wrap="square" lIns="0" tIns="68575" rIns="0" bIns="0" anchor="t" anchorCtr="0">
            <a:spAutoFit/>
          </a:bodyPr>
          <a:lstStyle/>
          <a:p>
            <a:pPr marL="250190" marR="34925" lvl="0" indent="-233680" algn="l" rtl="0">
              <a:lnSpc>
                <a:spcPct val="97500"/>
              </a:lnSpc>
              <a:spcBef>
                <a:spcPts val="0"/>
              </a:spcBef>
              <a:spcAft>
                <a:spcPts val="0"/>
              </a:spcAft>
              <a:buClr>
                <a:srgbClr val="225475"/>
              </a:buClr>
              <a:buSzPts val="3680"/>
              <a:buFont typeface="Arial"/>
              <a:buChar char="•"/>
            </a:pPr>
            <a:r>
              <a:rPr lang="en-US" sz="3200" b="0" i="0" u="none" strike="noStrike" cap="none">
                <a:solidFill>
                  <a:srgbClr val="225475"/>
                </a:solidFill>
                <a:latin typeface="Times New Roman"/>
                <a:ea typeface="Times New Roman"/>
                <a:cs typeface="Times New Roman"/>
                <a:sym typeface="Times New Roman"/>
              </a:rPr>
              <a:t>Join our SGA Eboard GroupMe: </a:t>
            </a:r>
            <a:r>
              <a:rPr lang="en-US" sz="3200" b="0" i="0" u="sng" strike="noStrike" cap="none">
                <a:solidFill>
                  <a:schemeClr val="hlink"/>
                </a:solidFill>
                <a:latin typeface="Times New Roman"/>
                <a:ea typeface="Times New Roman"/>
                <a:cs typeface="Times New Roman"/>
                <a:sym typeface="Times New Roman"/>
                <a:hlinkClick r:id="rId3"/>
              </a:rPr>
              <a:t>https://groupme.com/join_group/70134034/3p9HulIY</a:t>
            </a:r>
            <a:r>
              <a:rPr lang="en-US" sz="3200" b="0" i="0" u="none" strike="noStrike" cap="none">
                <a:solidFill>
                  <a:srgbClr val="225475"/>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a:p>
            <a:pPr marL="250190" marR="34925" lvl="0" indent="-233680" algn="l" rtl="0">
              <a:lnSpc>
                <a:spcPct val="97500"/>
              </a:lnSpc>
              <a:spcBef>
                <a:spcPts val="0"/>
              </a:spcBef>
              <a:spcAft>
                <a:spcPts val="0"/>
              </a:spcAft>
              <a:buClr>
                <a:srgbClr val="225475"/>
              </a:buClr>
              <a:buSzPts val="3680"/>
              <a:buFont typeface="Arial"/>
              <a:buChar char="•"/>
            </a:pPr>
            <a:r>
              <a:rPr lang="en-US" sz="3200" b="0" i="0" u="none" strike="noStrike" cap="none">
                <a:solidFill>
                  <a:srgbClr val="225475"/>
                </a:solidFill>
                <a:latin typeface="Times New Roman"/>
                <a:ea typeface="Times New Roman"/>
                <a:cs typeface="Times New Roman"/>
                <a:sym typeface="Times New Roman"/>
              </a:rPr>
              <a:t>DON’T FORGET TO FILL OUT THE ATTENDANCE FORM</a:t>
            </a:r>
            <a:endParaRPr sz="3200" b="0" i="0" u="none" strike="noStrike" cap="none">
              <a:solidFill>
                <a:srgbClr val="225475"/>
              </a:solidFill>
              <a:latin typeface="Times New Roman"/>
              <a:ea typeface="Times New Roman"/>
              <a:cs typeface="Times New Roman"/>
              <a:sym typeface="Times New Roman"/>
            </a:endParaRPr>
          </a:p>
        </p:txBody>
      </p:sp>
      <p:pic>
        <p:nvPicPr>
          <p:cNvPr id="533" name="Google Shape;533;p60"/>
          <p:cNvPicPr preferRelativeResize="0"/>
          <p:nvPr/>
        </p:nvPicPr>
        <p:blipFill>
          <a:blip r:embed="rId4">
            <a:alphaModFix/>
          </a:blip>
          <a:stretch>
            <a:fillRect/>
          </a:stretch>
        </p:blipFill>
        <p:spPr>
          <a:xfrm>
            <a:off x="6044451" y="660275"/>
            <a:ext cx="5395773" cy="539577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10"/>
        <p:cNvGrpSpPr/>
        <p:nvPr/>
      </p:nvGrpSpPr>
      <p:grpSpPr>
        <a:xfrm>
          <a:off x="0" y="0"/>
          <a:ext cx="0" cy="0"/>
          <a:chOff x="0" y="0"/>
          <a:chExt cx="0" cy="0"/>
        </a:xfrm>
      </p:grpSpPr>
      <p:sp>
        <p:nvSpPr>
          <p:cNvPr id="111" name="Google Shape;111;g1523d68992a_0_0"/>
          <p:cNvSpPr/>
          <p:nvPr/>
        </p:nvSpPr>
        <p:spPr>
          <a:xfrm>
            <a:off x="706693" y="0"/>
            <a:ext cx="11485880" cy="6858000"/>
          </a:xfrm>
          <a:custGeom>
            <a:avLst/>
            <a:gdLst/>
            <a:ahLst/>
            <a:cxnLst/>
            <a:rect l="l" t="t" r="r" b="b"/>
            <a:pathLst>
              <a:path w="11485880" h="6858000" extrusionOk="0">
                <a:moveTo>
                  <a:pt x="0" y="6857986"/>
                </a:moveTo>
                <a:lnTo>
                  <a:pt x="11485282" y="6857986"/>
                </a:lnTo>
                <a:lnTo>
                  <a:pt x="11485282" y="0"/>
                </a:lnTo>
                <a:lnTo>
                  <a:pt x="0" y="0"/>
                </a:lnTo>
                <a:lnTo>
                  <a:pt x="0" y="6857986"/>
                </a:lnTo>
                <a:close/>
              </a:path>
            </a:pathLst>
          </a:cu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2" name="Google Shape;112;g1523d68992a_0_0"/>
          <p:cNvSpPr/>
          <p:nvPr/>
        </p:nvSpPr>
        <p:spPr>
          <a:xfrm>
            <a:off x="0" y="0"/>
            <a:ext cx="478155" cy="6858000"/>
          </a:xfrm>
          <a:custGeom>
            <a:avLst/>
            <a:gdLst/>
            <a:ahLst/>
            <a:cxnLst/>
            <a:rect l="l" t="t" r="r" b="b"/>
            <a:pathLst>
              <a:path w="478155" h="6858000" extrusionOk="0">
                <a:moveTo>
                  <a:pt x="0" y="6857986"/>
                </a:moveTo>
                <a:lnTo>
                  <a:pt x="478094" y="6857986"/>
                </a:lnTo>
                <a:lnTo>
                  <a:pt x="478094" y="0"/>
                </a:lnTo>
                <a:lnTo>
                  <a:pt x="0" y="0"/>
                </a:lnTo>
                <a:lnTo>
                  <a:pt x="0" y="6857986"/>
                </a:lnTo>
                <a:close/>
              </a:path>
            </a:pathLst>
          </a:cu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 name="Google Shape;113;g1523d68992a_0_0"/>
          <p:cNvSpPr/>
          <p:nvPr/>
        </p:nvSpPr>
        <p:spPr>
          <a:xfrm>
            <a:off x="478094" y="375"/>
            <a:ext cx="228600" cy="6858000"/>
          </a:xfrm>
          <a:custGeom>
            <a:avLst/>
            <a:gdLst/>
            <a:ahLst/>
            <a:cxnLst/>
            <a:rect l="l" t="t" r="r" b="b"/>
            <a:pathLst>
              <a:path w="228600" h="6858000" extrusionOk="0">
                <a:moveTo>
                  <a:pt x="0" y="0"/>
                </a:moveTo>
                <a:lnTo>
                  <a:pt x="228599" y="0"/>
                </a:lnTo>
                <a:lnTo>
                  <a:pt x="228599" y="6857986"/>
                </a:lnTo>
                <a:lnTo>
                  <a:pt x="0" y="6857986"/>
                </a:lnTo>
                <a:lnTo>
                  <a:pt x="0" y="0"/>
                </a:lnTo>
                <a:close/>
              </a:path>
            </a:pathLst>
          </a:custGeom>
          <a:solidFill>
            <a:srgbClr val="22547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4" name="Google Shape;114;g1523d68992a_0_0"/>
          <p:cNvSpPr txBox="1">
            <a:spLocks noGrp="1"/>
          </p:cNvSpPr>
          <p:nvPr>
            <p:ph type="title"/>
          </p:nvPr>
        </p:nvSpPr>
        <p:spPr>
          <a:xfrm>
            <a:off x="1371596" y="687993"/>
            <a:ext cx="6761100" cy="690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1"/>
              <a:t>General Information</a:t>
            </a:r>
            <a:endParaRPr b="1"/>
          </a:p>
        </p:txBody>
      </p:sp>
      <p:sp>
        <p:nvSpPr>
          <p:cNvPr id="115" name="Google Shape;115;g1523d68992a_0_0"/>
          <p:cNvSpPr txBox="1"/>
          <p:nvPr/>
        </p:nvSpPr>
        <p:spPr>
          <a:xfrm>
            <a:off x="1371596" y="1612381"/>
            <a:ext cx="10184400" cy="3479222"/>
          </a:xfrm>
          <a:prstGeom prst="rect">
            <a:avLst/>
          </a:prstGeom>
          <a:noFill/>
          <a:ln>
            <a:noFill/>
          </a:ln>
        </p:spPr>
        <p:txBody>
          <a:bodyPr spcFirstLastPara="1" wrap="square" lIns="0" tIns="31750" rIns="0" bIns="0" anchor="t" anchorCtr="0">
            <a:spAutoFit/>
          </a:bodyPr>
          <a:lstStyle/>
          <a:p>
            <a:pPr marL="250190" marR="441958" lvl="0" indent="-250190" algn="l" rtl="0">
              <a:lnSpc>
                <a:spcPct val="100000"/>
              </a:lnSpc>
              <a:spcBef>
                <a:spcPts val="0"/>
              </a:spcBef>
              <a:spcAft>
                <a:spcPts val="0"/>
              </a:spcAft>
              <a:buClr>
                <a:srgbClr val="225475"/>
              </a:buClr>
              <a:buSzPts val="2700"/>
              <a:buFont typeface="Arial"/>
              <a:buChar char="•"/>
            </a:pPr>
            <a:r>
              <a:rPr lang="en-US" sz="2400" b="0" i="0" u="none" strike="noStrike" cap="none">
                <a:solidFill>
                  <a:srgbClr val="225475"/>
                </a:solidFill>
                <a:latin typeface="Times New Roman"/>
                <a:ea typeface="Times New Roman"/>
                <a:cs typeface="Times New Roman"/>
                <a:sym typeface="Times New Roman"/>
              </a:rPr>
              <a:t>Clubs and organizations are classified as either SGA-based or non-SGA based entities.</a:t>
            </a:r>
            <a:endParaRPr sz="2400" b="0" i="0" u="none" strike="noStrike" cap="none">
              <a:solidFill>
                <a:srgbClr val="225475"/>
              </a:solidFill>
              <a:latin typeface="Times New Roman"/>
              <a:ea typeface="Times New Roman"/>
              <a:cs typeface="Times New Roman"/>
              <a:sym typeface="Times New Roman"/>
            </a:endParaRPr>
          </a:p>
          <a:p>
            <a:pPr marL="250825" marR="213995" lvl="0" indent="-250825" algn="l" rtl="0">
              <a:lnSpc>
                <a:spcPct val="100000"/>
              </a:lnSpc>
              <a:spcBef>
                <a:spcPts val="1410"/>
              </a:spcBef>
              <a:spcAft>
                <a:spcPts val="0"/>
              </a:spcAft>
              <a:buClr>
                <a:srgbClr val="225475"/>
              </a:buClr>
              <a:buSzPts val="2700"/>
              <a:buFont typeface="Arial"/>
              <a:buChar char="•"/>
            </a:pPr>
            <a:r>
              <a:rPr lang="en-US" sz="2400" b="0" i="0" u="none" strike="noStrike" cap="none">
                <a:solidFill>
                  <a:srgbClr val="225475"/>
                </a:solidFill>
                <a:latin typeface="Times New Roman"/>
                <a:ea typeface="Times New Roman"/>
                <a:cs typeface="Times New Roman"/>
                <a:sym typeface="Times New Roman"/>
              </a:rPr>
              <a:t>If an organization is SGA-based, the club can designate itself as a non-funded club or as a funded-club upon completion of its two-year probation.</a:t>
            </a:r>
            <a:endParaRPr sz="2400" b="0" i="0" u="none" strike="noStrike" cap="none">
              <a:solidFill>
                <a:srgbClr val="225475"/>
              </a:solidFill>
              <a:latin typeface="Times New Roman"/>
              <a:ea typeface="Times New Roman"/>
              <a:cs typeface="Times New Roman"/>
              <a:sym typeface="Times New Roman"/>
            </a:endParaRPr>
          </a:p>
          <a:p>
            <a:pPr marL="250825" marR="0" lvl="0" indent="-250825" algn="l" rtl="0">
              <a:lnSpc>
                <a:spcPct val="100000"/>
              </a:lnSpc>
              <a:spcBef>
                <a:spcPts val="1260"/>
              </a:spcBef>
              <a:spcAft>
                <a:spcPts val="0"/>
              </a:spcAft>
              <a:buClr>
                <a:srgbClr val="225475"/>
              </a:buClr>
              <a:buSzPts val="2700"/>
              <a:buFont typeface="Arial"/>
              <a:buChar char="•"/>
            </a:pPr>
            <a:r>
              <a:rPr lang="en-US" sz="2400" b="0" i="0" u="none" strike="noStrike" cap="none">
                <a:solidFill>
                  <a:srgbClr val="225475"/>
                </a:solidFill>
                <a:latin typeface="Times New Roman"/>
                <a:ea typeface="Times New Roman"/>
                <a:cs typeface="Times New Roman"/>
                <a:sym typeface="Times New Roman"/>
              </a:rPr>
              <a:t>Funded clubs must meet certain requirements each year to receive funding.</a:t>
            </a:r>
            <a:endParaRPr sz="2400" b="0" i="0" u="none" strike="noStrike" cap="none">
              <a:solidFill>
                <a:srgbClr val="225475"/>
              </a:solidFill>
              <a:latin typeface="Times New Roman"/>
              <a:ea typeface="Times New Roman"/>
              <a:cs typeface="Times New Roman"/>
              <a:sym typeface="Times New Roman"/>
            </a:endParaRPr>
          </a:p>
          <a:p>
            <a:pPr marL="250190" marR="5080" lvl="0" indent="-250190" algn="l" rtl="0">
              <a:lnSpc>
                <a:spcPct val="96700"/>
              </a:lnSpc>
              <a:spcBef>
                <a:spcPts val="1415"/>
              </a:spcBef>
              <a:spcAft>
                <a:spcPts val="0"/>
              </a:spcAft>
              <a:buClr>
                <a:srgbClr val="225475"/>
              </a:buClr>
              <a:buSzPts val="2700"/>
              <a:buFont typeface="Arial"/>
              <a:buChar char="•"/>
            </a:pPr>
            <a:r>
              <a:rPr lang="en-US" sz="2400" b="0" i="0" u="none" strike="noStrike" cap="none">
                <a:solidFill>
                  <a:srgbClr val="225475"/>
                </a:solidFill>
                <a:latin typeface="Times New Roman"/>
                <a:ea typeface="Times New Roman"/>
                <a:cs typeface="Times New Roman"/>
                <a:sym typeface="Times New Roman"/>
              </a:rPr>
              <a:t>A non-SGA based organization is not held to SGA-based club requirements and will not receive yearly funding. They can, however, petition for funding through Alumni Grants and/or Special Projects.</a:t>
            </a:r>
            <a:endParaRPr sz="2400" b="0" i="0" u="none" strike="noStrike" cap="none">
              <a:solidFill>
                <a:srgbClr val="225475"/>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19"/>
        <p:cNvGrpSpPr/>
        <p:nvPr/>
      </p:nvGrpSpPr>
      <p:grpSpPr>
        <a:xfrm>
          <a:off x="0" y="0"/>
          <a:ext cx="0" cy="0"/>
          <a:chOff x="0" y="0"/>
          <a:chExt cx="0" cy="0"/>
        </a:xfrm>
      </p:grpSpPr>
      <p:sp>
        <p:nvSpPr>
          <p:cNvPr id="120" name="Google Shape;120;p5"/>
          <p:cNvSpPr/>
          <p:nvPr/>
        </p:nvSpPr>
        <p:spPr>
          <a:xfrm>
            <a:off x="706693" y="0"/>
            <a:ext cx="11485880" cy="6858000"/>
          </a:xfrm>
          <a:custGeom>
            <a:avLst/>
            <a:gdLst/>
            <a:ahLst/>
            <a:cxnLst/>
            <a:rect l="l" t="t" r="r" b="b"/>
            <a:pathLst>
              <a:path w="11485880" h="6858000" extrusionOk="0">
                <a:moveTo>
                  <a:pt x="0" y="6857986"/>
                </a:moveTo>
                <a:lnTo>
                  <a:pt x="11485282" y="6857986"/>
                </a:lnTo>
                <a:lnTo>
                  <a:pt x="11485282" y="0"/>
                </a:lnTo>
                <a:lnTo>
                  <a:pt x="0" y="0"/>
                </a:lnTo>
                <a:lnTo>
                  <a:pt x="0" y="6857986"/>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1" name="Google Shape;121;p5"/>
          <p:cNvSpPr/>
          <p:nvPr/>
        </p:nvSpPr>
        <p:spPr>
          <a:xfrm>
            <a:off x="0" y="0"/>
            <a:ext cx="478155" cy="6858000"/>
          </a:xfrm>
          <a:custGeom>
            <a:avLst/>
            <a:gdLst/>
            <a:ahLst/>
            <a:cxnLst/>
            <a:rect l="l" t="t" r="r" b="b"/>
            <a:pathLst>
              <a:path w="478155" h="6858000" extrusionOk="0">
                <a:moveTo>
                  <a:pt x="0" y="6857986"/>
                </a:moveTo>
                <a:lnTo>
                  <a:pt x="478094" y="6857986"/>
                </a:lnTo>
                <a:lnTo>
                  <a:pt x="478094" y="0"/>
                </a:lnTo>
                <a:lnTo>
                  <a:pt x="0" y="0"/>
                </a:lnTo>
                <a:lnTo>
                  <a:pt x="0" y="6857986"/>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2" name="Google Shape;122;p5"/>
          <p:cNvSpPr/>
          <p:nvPr/>
        </p:nvSpPr>
        <p:spPr>
          <a:xfrm>
            <a:off x="478094" y="375"/>
            <a:ext cx="228600" cy="6858000"/>
          </a:xfrm>
          <a:custGeom>
            <a:avLst/>
            <a:gdLst/>
            <a:ahLst/>
            <a:cxnLst/>
            <a:rect l="l" t="t" r="r" b="b"/>
            <a:pathLst>
              <a:path w="228600" h="6858000" extrusionOk="0">
                <a:moveTo>
                  <a:pt x="0" y="0"/>
                </a:moveTo>
                <a:lnTo>
                  <a:pt x="228599" y="0"/>
                </a:lnTo>
                <a:lnTo>
                  <a:pt x="228599" y="6857986"/>
                </a:lnTo>
                <a:lnTo>
                  <a:pt x="0" y="6857986"/>
                </a:lnTo>
                <a:lnTo>
                  <a:pt x="0" y="0"/>
                </a:lnTo>
                <a:close/>
              </a:path>
            </a:pathLst>
          </a:custGeom>
          <a:solidFill>
            <a:srgbClr val="22547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3" name="Google Shape;123;p5"/>
          <p:cNvSpPr txBox="1">
            <a:spLocks noGrp="1"/>
          </p:cNvSpPr>
          <p:nvPr>
            <p:ph type="title"/>
          </p:nvPr>
        </p:nvSpPr>
        <p:spPr>
          <a:xfrm>
            <a:off x="1421775" y="714225"/>
            <a:ext cx="10473300" cy="690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b="1"/>
              <a:t>Non-SGA Organizations </a:t>
            </a:r>
            <a:r>
              <a:rPr lang="en-US" sz="3600" b="1"/>
              <a:t>(</a:t>
            </a:r>
            <a:r>
              <a:rPr lang="en-US" sz="3600" b="1" i="1"/>
              <a:t>Interest Groups</a:t>
            </a:r>
            <a:r>
              <a:rPr lang="en-US" sz="3600" b="1"/>
              <a:t>)</a:t>
            </a:r>
            <a:endParaRPr sz="3600" b="1"/>
          </a:p>
        </p:txBody>
      </p:sp>
      <p:sp>
        <p:nvSpPr>
          <p:cNvPr id="124" name="Google Shape;124;p5"/>
          <p:cNvSpPr txBox="1"/>
          <p:nvPr/>
        </p:nvSpPr>
        <p:spPr>
          <a:xfrm>
            <a:off x="1421690" y="1613887"/>
            <a:ext cx="9348600" cy="4768500"/>
          </a:xfrm>
          <a:prstGeom prst="rect">
            <a:avLst/>
          </a:prstGeom>
          <a:noFill/>
          <a:ln>
            <a:noFill/>
          </a:ln>
        </p:spPr>
        <p:txBody>
          <a:bodyPr spcFirstLastPara="1" wrap="square" lIns="0" tIns="12700" rIns="0" bIns="0" anchor="t" anchorCtr="0">
            <a:spAutoFit/>
          </a:bodyPr>
          <a:lstStyle/>
          <a:p>
            <a:pPr marL="245745" marR="5080" lvl="0" indent="-233045" algn="l" rtl="0">
              <a:lnSpc>
                <a:spcPct val="110700"/>
              </a:lnSpc>
              <a:spcBef>
                <a:spcPts val="0"/>
              </a:spcBef>
              <a:spcAft>
                <a:spcPts val="0"/>
              </a:spcAft>
              <a:buClr>
                <a:srgbClr val="225475"/>
              </a:buClr>
              <a:buSzPts val="2750"/>
              <a:buFont typeface="Arial"/>
              <a:buChar char="•"/>
            </a:pPr>
            <a:r>
              <a:rPr lang="en-US" sz="2400" b="0" i="0" u="none" strike="noStrike" cap="none">
                <a:solidFill>
                  <a:srgbClr val="225475"/>
                </a:solidFill>
                <a:latin typeface="Times New Roman"/>
                <a:ea typeface="Times New Roman"/>
                <a:cs typeface="Times New Roman"/>
                <a:sym typeface="Times New Roman"/>
              </a:rPr>
              <a:t>Organizations that are non-SGA include the Rowan Community Health Center, OMM Clinic, Rowan Surgery Research/Journal Club, Music Medicine, O</a:t>
            </a:r>
            <a:r>
              <a:rPr lang="en-US" sz="2400">
                <a:solidFill>
                  <a:srgbClr val="225475"/>
                </a:solidFill>
                <a:latin typeface="Times New Roman"/>
                <a:ea typeface="Times New Roman"/>
                <a:cs typeface="Times New Roman"/>
                <a:sym typeface="Times New Roman"/>
              </a:rPr>
              <a:t>rthodox Christian Healthcare, The Black Collective</a:t>
            </a:r>
            <a:r>
              <a:rPr lang="en-US" sz="2400" b="0" i="0" u="none" strike="noStrike" cap="none">
                <a:solidFill>
                  <a:srgbClr val="225475"/>
                </a:solidFill>
                <a:latin typeface="Times New Roman"/>
                <a:ea typeface="Times New Roman"/>
                <a:cs typeface="Times New Roman"/>
                <a:sym typeface="Times New Roman"/>
              </a:rPr>
              <a:t> and Project REACH.</a:t>
            </a:r>
            <a:endParaRPr sz="2400" b="0" i="0" u="none" strike="noStrike" cap="none">
              <a:solidFill>
                <a:srgbClr val="225475"/>
              </a:solidFill>
              <a:latin typeface="Times New Roman"/>
              <a:ea typeface="Times New Roman"/>
              <a:cs typeface="Times New Roman"/>
              <a:sym typeface="Times New Roman"/>
            </a:endParaRPr>
          </a:p>
          <a:p>
            <a:pPr marL="245745" marR="209550" lvl="0" indent="-233045" algn="l" rtl="0">
              <a:lnSpc>
                <a:spcPct val="109100"/>
              </a:lnSpc>
              <a:spcBef>
                <a:spcPts val="1450"/>
              </a:spcBef>
              <a:spcAft>
                <a:spcPts val="0"/>
              </a:spcAft>
              <a:buClr>
                <a:srgbClr val="225475"/>
              </a:buClr>
              <a:buSzPts val="2750"/>
              <a:buFont typeface="Arial"/>
              <a:buChar char="•"/>
            </a:pPr>
            <a:r>
              <a:rPr lang="en-US" sz="2400" b="0" i="0" u="none" strike="noStrike" cap="none">
                <a:solidFill>
                  <a:srgbClr val="225475"/>
                </a:solidFill>
                <a:latin typeface="Times New Roman"/>
                <a:ea typeface="Times New Roman"/>
                <a:cs typeface="Times New Roman"/>
                <a:sym typeface="Times New Roman"/>
              </a:rPr>
              <a:t>Non-SGA based organizations/clubs may have individual financial  accounts hosted under Student Affairs and they are not held to SGA’s club-status requirements.</a:t>
            </a:r>
            <a:endParaRPr sz="2400" b="0" i="0" u="none" strike="noStrike" cap="none">
              <a:solidFill>
                <a:srgbClr val="225475"/>
              </a:solidFill>
              <a:latin typeface="Times New Roman"/>
              <a:ea typeface="Times New Roman"/>
              <a:cs typeface="Times New Roman"/>
              <a:sym typeface="Times New Roman"/>
            </a:endParaRPr>
          </a:p>
          <a:p>
            <a:pPr marL="245745" marR="0" lvl="0" indent="-233045" algn="l" rtl="0">
              <a:lnSpc>
                <a:spcPct val="100000"/>
              </a:lnSpc>
              <a:spcBef>
                <a:spcPts val="1385"/>
              </a:spcBef>
              <a:spcAft>
                <a:spcPts val="0"/>
              </a:spcAft>
              <a:buClr>
                <a:srgbClr val="225475"/>
              </a:buClr>
              <a:buSzPts val="2750"/>
              <a:buFont typeface="Arial"/>
              <a:buChar char="•"/>
            </a:pPr>
            <a:r>
              <a:rPr lang="en-US" sz="2400" b="0" i="0" u="none" strike="noStrike" cap="none">
                <a:solidFill>
                  <a:srgbClr val="225475"/>
                </a:solidFill>
                <a:latin typeface="Times New Roman"/>
                <a:ea typeface="Times New Roman"/>
                <a:cs typeface="Times New Roman"/>
                <a:sym typeface="Times New Roman"/>
              </a:rPr>
              <a:t>They CANNOT receive yearly funding from the annual disbursement.</a:t>
            </a:r>
            <a:endParaRPr sz="2400" b="0" i="0" u="none" strike="noStrike" cap="none">
              <a:solidFill>
                <a:srgbClr val="225475"/>
              </a:solidFill>
              <a:latin typeface="Times New Roman"/>
              <a:ea typeface="Times New Roman"/>
              <a:cs typeface="Times New Roman"/>
              <a:sym typeface="Times New Roman"/>
            </a:endParaRPr>
          </a:p>
          <a:p>
            <a:pPr marL="245745" marR="346075" lvl="0" indent="-233045" algn="l" rtl="0">
              <a:lnSpc>
                <a:spcPct val="112799"/>
              </a:lnSpc>
              <a:spcBef>
                <a:spcPts val="1235"/>
              </a:spcBef>
              <a:spcAft>
                <a:spcPts val="0"/>
              </a:spcAft>
              <a:buClr>
                <a:srgbClr val="225475"/>
              </a:buClr>
              <a:buSzPts val="2750"/>
              <a:buFont typeface="Arial"/>
              <a:buChar char="•"/>
            </a:pPr>
            <a:r>
              <a:rPr lang="en-US" sz="2400" b="0" i="0" u="none" strike="noStrike" cap="none">
                <a:solidFill>
                  <a:srgbClr val="225475"/>
                </a:solidFill>
                <a:latin typeface="Times New Roman"/>
                <a:ea typeface="Times New Roman"/>
                <a:cs typeface="Times New Roman"/>
                <a:sym typeface="Times New Roman"/>
              </a:rPr>
              <a:t>They CAN petition SGA for an alumni grant and/or a special project funding request.</a:t>
            </a:r>
            <a:endParaRPr sz="2400" b="0" i="0" u="none" strike="noStrike" cap="none">
              <a:solidFill>
                <a:srgbClr val="225475"/>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5744</Words>
  <Application>Microsoft Office PowerPoint</Application>
  <PresentationFormat>Widescreen</PresentationFormat>
  <Paragraphs>427</Paragraphs>
  <Slides>74</Slides>
  <Notes>74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74</vt:i4>
      </vt:variant>
    </vt:vector>
  </HeadingPairs>
  <TitlesOfParts>
    <vt:vector size="82" baseType="lpstr">
      <vt:lpstr>Arial</vt:lpstr>
      <vt:lpstr>Courier New</vt:lpstr>
      <vt:lpstr>Noto Sans Symbols</vt:lpstr>
      <vt:lpstr>Times New Roman</vt:lpstr>
      <vt:lpstr>Helvetica Neue</vt:lpstr>
      <vt:lpstr>Roboto</vt:lpstr>
      <vt:lpstr>Calibri</vt:lpstr>
      <vt:lpstr>Office Theme</vt:lpstr>
      <vt:lpstr>CLUB   LEADERSHIP</vt:lpstr>
      <vt:lpstr>Overview</vt:lpstr>
      <vt:lpstr>For Your Information!</vt:lpstr>
      <vt:lpstr>Sewell Campus Engagement</vt:lpstr>
      <vt:lpstr>Sewell Campus Engagement</vt:lpstr>
      <vt:lpstr>Sewell Campus Engagement</vt:lpstr>
      <vt:lpstr>General Information</vt:lpstr>
      <vt:lpstr>General Information</vt:lpstr>
      <vt:lpstr>Non-SGA Organizations (Interest Groups)</vt:lpstr>
      <vt:lpstr>SGA-based Non-Funded Clubs</vt:lpstr>
      <vt:lpstr>SGA-based Funded Clubs</vt:lpstr>
      <vt:lpstr>How to  Become a Club</vt:lpstr>
      <vt:lpstr>How to Establish A New Club</vt:lpstr>
      <vt:lpstr>Probationary Status</vt:lpstr>
      <vt:lpstr>Reactivating an Established Inactive Club</vt:lpstr>
      <vt:lpstr>PowerPoint Presentation</vt:lpstr>
      <vt:lpstr>SGA-Based Funded Clubs Year-End Report Requirements</vt:lpstr>
      <vt:lpstr>SGA-Based Funded Clubs Additional Point Information</vt:lpstr>
      <vt:lpstr>Year End Report Questionnaire Preview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SGA General Meeting Attendance</vt:lpstr>
      <vt:lpstr>SGA General Meeting Dates</vt:lpstr>
      <vt:lpstr>Lounge Cleaning</vt:lpstr>
      <vt:lpstr>Club Closet Rules and Expectations</vt:lpstr>
      <vt:lpstr>Funding</vt:lpstr>
      <vt:lpstr>Applying for Funding from SGA</vt:lpstr>
      <vt:lpstr>Alumni Grants</vt:lpstr>
      <vt:lpstr>Frequently Used On-Line Forms  &amp; Documents</vt:lpstr>
      <vt:lpstr>PowerPoint Presentation</vt:lpstr>
      <vt:lpstr>Travel Forms: An Overview</vt:lpstr>
      <vt:lpstr>Step 1: Determine Source of Funding </vt:lpstr>
      <vt:lpstr>SGA Funding Request Process</vt:lpstr>
      <vt:lpstr> Club Funding </vt:lpstr>
      <vt:lpstr>Step 2: Pre-Travel Process</vt:lpstr>
      <vt:lpstr>Step 3: Post-Travel Process</vt:lpstr>
      <vt:lpstr>PowerPoint Presentation</vt:lpstr>
      <vt:lpstr>What Items Cannot be Reimbursed</vt:lpstr>
      <vt:lpstr>Food Purchases</vt:lpstr>
      <vt:lpstr>Reimbursement: Step 1</vt:lpstr>
      <vt:lpstr>PowerPoint Presentation</vt:lpstr>
      <vt:lpstr>Reimbursement Step 2</vt:lpstr>
      <vt:lpstr>Big Changes!</vt:lpstr>
      <vt:lpstr>The How-To’s</vt:lpstr>
      <vt:lpstr>Club Event Planning Process</vt:lpstr>
      <vt:lpstr>Procedure for ALL Event Approvals: Virtual, Hybrid and In-Person </vt:lpstr>
      <vt:lpstr>Student Club Event Submission Form</vt:lpstr>
      <vt:lpstr>How to Reserve a Room</vt:lpstr>
      <vt:lpstr>How to Request AV &amp; Print Support</vt:lpstr>
      <vt:lpstr>Student Club Tabling</vt:lpstr>
      <vt:lpstr>PowerPoint Presentation</vt:lpstr>
      <vt:lpstr>PowerPoint Presentation</vt:lpstr>
      <vt:lpstr>PowerPoint Presentation</vt:lpstr>
      <vt:lpstr>PowerPoint Presentation</vt:lpstr>
      <vt:lpstr>PowerPoint Presentation</vt:lpstr>
      <vt:lpstr>PowerPoint Presentation</vt:lpstr>
      <vt:lpstr>Club Event/Sales Promotions</vt:lpstr>
      <vt:lpstr>How to Request an SOM Automail</vt:lpstr>
      <vt:lpstr>TV Monitor Announcements</vt:lpstr>
      <vt:lpstr>Requesting Review for an Imprint or Logo Design</vt:lpstr>
      <vt:lpstr>Hosting a Collection or Drive</vt:lpstr>
      <vt:lpstr>Hosting Wellness Initiatives</vt:lpstr>
      <vt:lpstr>Important Contacts</vt:lpstr>
      <vt:lpstr>Student Affairs Contacts</vt:lpstr>
      <vt:lpstr>SOM Student Government Contacts</vt:lpstr>
      <vt:lpstr>Summary</vt:lpstr>
      <vt:lpstr>Summary</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CLUB   LEADERSHIP</dc:title>
  <dc:creator>Quintana, Brittany Lynn</dc:creator>
  <cp:lastModifiedBy>Quintana, Brittany Lynn</cp:lastModifiedBy>
  <cp:revision>1</cp:revision>
  <dcterms:created xsi:type="dcterms:W3CDTF">2019-08-02T21:15:38Z</dcterms:created>
  <dcterms:modified xsi:type="dcterms:W3CDTF">2023-08-29T22:49:37Z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Google</vt:lpwstr>
  </property>
</Properties>
</file>