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5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2"/>
    <p:restoredTop sz="94708"/>
  </p:normalViewPr>
  <p:slideViewPr>
    <p:cSldViewPr snapToGrid="0" snapToObjects="1">
      <p:cViewPr varScale="1">
        <p:scale>
          <a:sx n="77" d="100"/>
          <a:sy n="77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98983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61B7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oup 12"/>
          <p:cNvGrpSpPr/>
          <p:nvPr/>
        </p:nvGrpSpPr>
        <p:grpSpPr>
          <a:xfrm>
            <a:off x="398082" y="4571999"/>
            <a:ext cx="973519" cy="1219202"/>
            <a:chOff x="0" y="0"/>
            <a:chExt cx="973517" cy="1219200"/>
          </a:xfrm>
        </p:grpSpPr>
        <p:pic>
          <p:nvPicPr>
            <p:cNvPr id="33" name="Picture 13" descr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58" y="946298"/>
              <a:ext cx="838201" cy="272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Picture 14" descr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973518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61B7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Group 12"/>
          <p:cNvGrpSpPr/>
          <p:nvPr/>
        </p:nvGrpSpPr>
        <p:grpSpPr>
          <a:xfrm>
            <a:off x="398082" y="4571999"/>
            <a:ext cx="973519" cy="1219202"/>
            <a:chOff x="0" y="0"/>
            <a:chExt cx="973517" cy="1219200"/>
          </a:xfrm>
        </p:grpSpPr>
        <p:pic>
          <p:nvPicPr>
            <p:cNvPr id="46" name="Picture 13" descr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58" y="946298"/>
              <a:ext cx="838201" cy="272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icture 14" descr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973518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" name="Group 8"/>
          <p:cNvGrpSpPr/>
          <p:nvPr/>
        </p:nvGrpSpPr>
        <p:grpSpPr>
          <a:xfrm>
            <a:off x="398082" y="4571999"/>
            <a:ext cx="973519" cy="1219202"/>
            <a:chOff x="0" y="0"/>
            <a:chExt cx="973517" cy="1219200"/>
          </a:xfrm>
        </p:grpSpPr>
        <p:pic>
          <p:nvPicPr>
            <p:cNvPr id="57" name="Picture 12" descr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58" y="946298"/>
              <a:ext cx="838201" cy="272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Picture 13" descr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973518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61B7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 8"/>
          <p:cNvGrpSpPr/>
          <p:nvPr/>
        </p:nvGrpSpPr>
        <p:grpSpPr>
          <a:xfrm>
            <a:off x="398082" y="4571999"/>
            <a:ext cx="973519" cy="1219202"/>
            <a:chOff x="0" y="0"/>
            <a:chExt cx="973517" cy="1219200"/>
          </a:xfrm>
        </p:grpSpPr>
        <p:pic>
          <p:nvPicPr>
            <p:cNvPr id="70" name="Picture 12" descr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58" y="946298"/>
              <a:ext cx="838201" cy="272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Picture 13" descr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973518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3"/>
          <p:cNvSpPr/>
          <p:nvPr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FF61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8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6248400"/>
            <a:ext cx="762003" cy="24809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3"/>
          <p:cNvSpPr/>
          <p:nvPr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FF61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9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6248400"/>
            <a:ext cx="762003" cy="24809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191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344805" indent="-344805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590021" indent="-302684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854869" indent="-340519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1133248" indent="-391885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5437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3"/>
          <p:cNvSpPr/>
          <p:nvPr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FF61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0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6248400"/>
            <a:ext cx="762003" cy="24809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0" y="1600200"/>
            <a:ext cx="3733800" cy="4114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344805" indent="-344805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590021" indent="-302684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854869" indent="-340519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1046162" indent="-304800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5437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1"/>
          <p:cNvSpPr txBox="1"/>
          <p:nvPr/>
        </p:nvSpPr>
        <p:spPr>
          <a:xfrm>
            <a:off x="152400" y="5956756"/>
            <a:ext cx="989296" cy="16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00">
                <a:solidFill>
                  <a:srgbClr val="FFC000"/>
                </a:solidFill>
              </a:defRPr>
            </a:lvl1pPr>
          </a:lstStyle>
          <a:p>
            <a:r>
              <a:t>Photo courtesy of LECOM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98082" y="4571999"/>
            <a:ext cx="973519" cy="1219202"/>
            <a:chOff x="0" y="0"/>
            <a:chExt cx="973517" cy="1219200"/>
          </a:xfrm>
        </p:grpSpPr>
        <p:pic>
          <p:nvPicPr>
            <p:cNvPr id="4" name="Picture 5" descr="Picture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658" y="946298"/>
              <a:ext cx="838201" cy="272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icture 9" descr="Picture 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-1"/>
              <a:ext cx="973518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ckitforward.com/site/rowansom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oBHVSzYcU&amp;t=" TargetMode="External"/><Relationship Id="rId2" Type="http://schemas.openxmlformats.org/officeDocument/2006/relationships/hyperlink" Target="http://cosgptouch.aacom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trackitforward.com/group/aacom-touch-sit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ckitforward.com/group/aacom-touch-site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/>
        </p:nvSpPr>
        <p:spPr>
          <a:xfrm>
            <a:off x="685800" y="530099"/>
            <a:ext cx="77724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4800" dirty="0"/>
              <a:t>T.O.U.C.H.</a:t>
            </a:r>
            <a:endParaRPr sz="4800" dirty="0"/>
          </a:p>
        </p:txBody>
      </p:sp>
      <p:pic>
        <p:nvPicPr>
          <p:cNvPr id="4" name="Picture 3" descr="201103-omag-health-massage-600x411.jp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5" y="1600942"/>
            <a:ext cx="5080000" cy="381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Camps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21" y="1438040"/>
            <a:ext cx="7583487" cy="4602152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Camps for children or people with disabilities absolutely count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Any time spent while away from campus that benefits the camp experience is </a:t>
            </a:r>
            <a:r>
              <a:rPr lang="en-US" sz="2400" u="sng" dirty="0">
                <a:solidFill>
                  <a:srgbClr val="002060"/>
                </a:solidFill>
              </a:rPr>
              <a:t>eligible</a:t>
            </a:r>
            <a:r>
              <a:rPr lang="en-US" sz="2400" dirty="0">
                <a:solidFill>
                  <a:srgbClr val="002060"/>
                </a:solidFill>
              </a:rPr>
              <a:t> for TOUCH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Primary planning for the camp before the actual camp falls under planning hour rules (1/2 time)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On call: Only time spent rounding or instances where you are awoken count for TOUCH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Any other time “on-call” is counted as Volunteer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139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On Call Hours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6021" y="1577914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Same as for camps. Time spent performing service or in preparation of that service count for TOUCH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A rule of thumb: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If they do not have to change their normal routine while on duty or spend that time at home, </a:t>
            </a:r>
            <a:r>
              <a:rPr lang="en-US" u="sng" dirty="0">
                <a:solidFill>
                  <a:srgbClr val="002060"/>
                </a:solidFill>
              </a:rPr>
              <a:t>only</a:t>
            </a:r>
            <a:r>
              <a:rPr lang="en-US" dirty="0">
                <a:solidFill>
                  <a:srgbClr val="002060"/>
                </a:solidFill>
              </a:rPr>
              <a:t> the hours spent in service apply as TOUCH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Other time spent on-call that is not TOUCH eligible, would count for Volunteer hours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Emergency Services where down time is spent in preparation for the next event would count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However, sleeping while on a shift should be excluded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582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Advocacy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6021" y="159044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</a:rPr>
              <a:t>Time spent directly advocating to legislators or other interested groups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Travel time does </a:t>
            </a:r>
            <a:r>
              <a:rPr lang="en-US" sz="2400" u="sng" dirty="0">
                <a:solidFill>
                  <a:srgbClr val="002060"/>
                </a:solidFill>
              </a:rPr>
              <a:t>not count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Time spent planning to advocate still falls under the </a:t>
            </a:r>
            <a:r>
              <a:rPr lang="en-US" sz="2400" b="1" dirty="0">
                <a:solidFill>
                  <a:srgbClr val="002060"/>
                </a:solidFill>
              </a:rPr>
              <a:t>½ time rule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87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Trebuchet MS"/>
                <a:cs typeface="Trebuchet MS"/>
              </a:rPr>
              <a:t>If the standards are met with satisfaction, the student will receive a </a:t>
            </a:r>
            <a:r>
              <a:rPr lang="en-US" b="1" dirty="0">
                <a:latin typeface="Trebuchet MS"/>
                <a:cs typeface="Trebuchet MS"/>
              </a:rPr>
              <a:t>recognition </a:t>
            </a:r>
            <a:r>
              <a:rPr lang="en-US" dirty="0">
                <a:latin typeface="Trebuchet MS"/>
                <a:cs typeface="Trebuchet MS"/>
              </a:rPr>
              <a:t>signifying their completion of their commitment to community service.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4"/>
                </a:solidFill>
                <a:latin typeface="Trebuchet MS"/>
                <a:cs typeface="Trebuchet MS"/>
              </a:rPr>
              <a:t>Silver Recognition </a:t>
            </a:r>
            <a:r>
              <a:rPr lang="en-US" dirty="0">
                <a:solidFill>
                  <a:schemeClr val="accent4"/>
                </a:solidFill>
                <a:latin typeface="Trebuchet MS"/>
                <a:cs typeface="Trebuchet MS"/>
              </a:rPr>
              <a:t>= 50+ hours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ECD500"/>
                </a:solidFill>
                <a:latin typeface="Trebuchet MS"/>
                <a:cs typeface="Trebuchet MS"/>
              </a:rPr>
              <a:t>Gold Recognition </a:t>
            </a:r>
            <a:r>
              <a:rPr lang="en-US" dirty="0">
                <a:solidFill>
                  <a:srgbClr val="ECD500"/>
                </a:solidFill>
                <a:latin typeface="Trebuchet MS"/>
                <a:cs typeface="Trebuchet MS"/>
              </a:rPr>
              <a:t>= 100+ hours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B8A4B4"/>
                </a:solidFill>
                <a:latin typeface="Trebuchet MS"/>
                <a:cs typeface="Trebuchet MS"/>
              </a:rPr>
              <a:t>Platinum Recognition </a:t>
            </a:r>
            <a:r>
              <a:rPr lang="en-US" dirty="0">
                <a:solidFill>
                  <a:srgbClr val="B8A4B4"/>
                </a:solidFill>
                <a:latin typeface="Trebuchet MS"/>
                <a:cs typeface="Trebuchet MS"/>
              </a:rPr>
              <a:t>= Individual that has dedicated the most time to service at each COM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B8A4B4"/>
              </a:solidFill>
              <a:latin typeface="Trebuchet MS"/>
              <a:cs typeface="Trebuchet MS"/>
            </a:endParaRPr>
          </a:p>
          <a:p>
            <a:r>
              <a:rPr lang="en-US" u="sng" dirty="0">
                <a:latin typeface="Trebuchet MS"/>
                <a:cs typeface="Trebuchet MS"/>
              </a:rPr>
              <a:t>A </a:t>
            </a:r>
            <a:r>
              <a:rPr lang="en-US" b="1" u="sng" dirty="0">
                <a:latin typeface="Trebuchet MS"/>
                <a:cs typeface="Trebuchet MS"/>
              </a:rPr>
              <a:t>letter of recommendation </a:t>
            </a:r>
            <a:r>
              <a:rPr lang="en-US" dirty="0">
                <a:latin typeface="Trebuchet MS"/>
                <a:cs typeface="Trebuchet MS"/>
              </a:rPr>
              <a:t>will also be sent to the Dean from AACOM suggesting the Dean include the student’s commitment to service in his/her MSPE.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488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54428"/>
            <a:ext cx="7772400" cy="1143001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Guidelines for </a:t>
            </a:r>
            <a:r>
              <a:rPr lang="en-US" u="sng" dirty="0" err="1"/>
              <a:t>RowanSOM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30" y="914400"/>
            <a:ext cx="8545284" cy="5094514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Submissions must be entered within </a:t>
            </a:r>
            <a:r>
              <a:rPr lang="en-US" b="1" u="sng" dirty="0"/>
              <a:t>30 days </a:t>
            </a:r>
            <a:r>
              <a:rPr lang="en-US" dirty="0"/>
              <a:t>of the event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Submissions of more than 10 hours per day will not be approved unless prior authorization and faculty approval is obtained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All hours will be submitted on </a:t>
            </a:r>
            <a:r>
              <a:rPr lang="en-US" dirty="0">
                <a:hlinkClick r:id="rId2"/>
              </a:rPr>
              <a:t>https://www.trackitforward.com/site/rowansom</a:t>
            </a:r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Feel free to contact your SOM TOUCH coordinators with any questions!</a:t>
            </a:r>
          </a:p>
          <a:p>
            <a:pPr marL="0" lvl="1" indent="0" algn="ctr">
              <a:buNone/>
            </a:pPr>
            <a:endParaRPr lang="en-US" dirty="0"/>
          </a:p>
          <a:p>
            <a:pPr marL="287337" lvl="2" indent="0" algn="ctr">
              <a:buNone/>
            </a:pPr>
            <a:r>
              <a:rPr lang="en-US" sz="2200" i="1" dirty="0"/>
              <a:t>Look out for information about open positions for 2 first year TOUCH coordinators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359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I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740" y="1262743"/>
            <a:ext cx="6703161" cy="47749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T.O.U.C.H Cycle : </a:t>
            </a:r>
            <a:r>
              <a:rPr lang="en-US" b="1" u="sng" dirty="0"/>
              <a:t>May 1</a:t>
            </a:r>
            <a:r>
              <a:rPr lang="en-US" b="1" u="sng" baseline="30000" dirty="0"/>
              <a:t>st</a:t>
            </a:r>
            <a:r>
              <a:rPr lang="en-US" b="1" u="sng" dirty="0"/>
              <a:t> – April 30</a:t>
            </a:r>
            <a:r>
              <a:rPr lang="en-US" b="1" u="sng" baseline="30000" dirty="0"/>
              <a:t>th</a:t>
            </a:r>
            <a:r>
              <a:rPr lang="en-US" b="1" u="sng" dirty="0"/>
              <a:t> </a:t>
            </a:r>
            <a:endParaRPr lang="en-US" b="1" u="sng" baseline="30000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Website: </a:t>
            </a:r>
            <a:r>
              <a:rPr lang="en-US" b="1" dirty="0">
                <a:hlinkClick r:id="rId2"/>
              </a:rPr>
              <a:t>http://cosgptouch.aacom.org/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Video: </a:t>
            </a:r>
            <a:r>
              <a:rPr lang="en-US" dirty="0">
                <a:hlinkClick r:id="rId3"/>
              </a:rPr>
              <a:t>https://www.youtube.com/watch?v=D8oBHVSzYcU&amp;t=</a:t>
            </a:r>
            <a:endParaRPr lang="en-US" dirty="0"/>
          </a:p>
          <a:p>
            <a:pPr algn="ctr"/>
            <a:r>
              <a:rPr lang="en-US" b="1" dirty="0"/>
              <a:t>Submissions: </a:t>
            </a:r>
            <a:r>
              <a:rPr lang="en-US" dirty="0">
                <a:hlinkClick r:id="rId4"/>
              </a:rPr>
              <a:t>https://www.trackitforward.com/group/aacom-touch-site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u="sng" dirty="0"/>
              <a:t>Contact info</a:t>
            </a:r>
          </a:p>
          <a:p>
            <a:pPr marL="0" indent="0" algn="ctr">
              <a:buNone/>
            </a:pPr>
            <a:r>
              <a:rPr lang="en-US" b="1" dirty="0"/>
              <a:t>Jenny Tan </a:t>
            </a:r>
            <a:r>
              <a:rPr lang="en-US" dirty="0"/>
              <a:t>tanjen74@rowan.edu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Stuti Parikh </a:t>
            </a:r>
            <a:r>
              <a:rPr lang="en-US" dirty="0"/>
              <a:t>parikh18@rowan.edu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42793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the service you do!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7235" r="5653" b="8255"/>
          <a:stretch/>
        </p:blipFill>
        <p:spPr bwMode="auto">
          <a:xfrm>
            <a:off x="1903994" y="2517831"/>
            <a:ext cx="2234526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87" y="2517831"/>
            <a:ext cx="22193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4696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What does it stand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758845" cy="4364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T</a:t>
            </a:r>
            <a:r>
              <a:rPr lang="en-US" sz="3200" dirty="0">
                <a:solidFill>
                  <a:srgbClr val="002060"/>
                </a:solidFill>
              </a:rPr>
              <a:t>ranslating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O</a:t>
            </a:r>
            <a:r>
              <a:rPr lang="en-US" sz="3200" dirty="0">
                <a:solidFill>
                  <a:srgbClr val="002060"/>
                </a:solidFill>
              </a:rPr>
              <a:t>steopathic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U</a:t>
            </a:r>
            <a:r>
              <a:rPr lang="en-US" sz="3200" dirty="0">
                <a:solidFill>
                  <a:srgbClr val="002060"/>
                </a:solidFill>
              </a:rPr>
              <a:t>nderstanding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into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C</a:t>
            </a:r>
            <a:r>
              <a:rPr lang="en-US" sz="3200" dirty="0">
                <a:solidFill>
                  <a:srgbClr val="002060"/>
                </a:solidFill>
              </a:rPr>
              <a:t>ommunity 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H</a:t>
            </a:r>
            <a:r>
              <a:rPr lang="en-US" sz="3200" dirty="0">
                <a:solidFill>
                  <a:srgbClr val="002060"/>
                </a:solidFill>
              </a:rPr>
              <a:t>ealth</a:t>
            </a:r>
            <a:endParaRPr lang="en-US" sz="32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805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Importance of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21" y="1438040"/>
            <a:ext cx="7583487" cy="4208930"/>
          </a:xfrm>
        </p:spPr>
        <p:txBody>
          <a:bodyPr/>
          <a:lstStyle/>
          <a:p>
            <a:pPr marL="2825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Through the TOUCH Program students: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Leave their campuses to serve their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Interact with future patients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Learn about the needs of their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Teach others about osteopathic medicine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Advocate for the osteopathic profession</a:t>
            </a:r>
          </a:p>
          <a:p>
            <a:pPr lvl="1">
              <a:buFont typeface="Wingdings 2" pitchFamily="2" charset="2"/>
              <a:buChar char=""/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buFont typeface="Wingdings 2" pitchFamily="2" charset="2"/>
              <a:buChar char="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337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TOUCH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438040"/>
            <a:ext cx="8100811" cy="4821092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“TOUCH Hours are any activity that works to improve the health and wellness of a community which incorporates osteopathic tenets, awareness, principles, and practice”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The event must provide a service to the community in order to be TOUCH eligible.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A "community" includes humans, animals, or the environment.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Any organized act that works to benefit and improve the overall well-being of the community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Must not be compensated for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95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Nuts &amp; Bolts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6021" y="159044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Track it Forward website houses submissions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hlinkClick r:id="rId2"/>
              </a:rPr>
              <a:t>https://www.trackitforward.com/group/aacom-touch-site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Each student is responsible for submitting their hours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The SOM Coordinator approves/denies those hours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The National TOUCH Coordinator makes final decision on submissions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893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vs Volunteer Hours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>
                <a:solidFill>
                  <a:srgbClr val="002060"/>
                </a:solidFill>
              </a:rPr>
              <a:t>TOUCH</a:t>
            </a:r>
            <a:r>
              <a:rPr lang="en-US" dirty="0">
                <a:solidFill>
                  <a:srgbClr val="002060"/>
                </a:solidFill>
              </a:rPr>
              <a:t> hours are for any event that meets TOUCH criteria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Service to others that is not: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Compensated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Self-serving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Directly benefitting medical students or the school</a:t>
            </a:r>
          </a:p>
          <a:p>
            <a:pPr marL="287337" lvl="2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u="sng" dirty="0">
                <a:solidFill>
                  <a:srgbClr val="002060"/>
                </a:solidFill>
              </a:rPr>
              <a:t>Volunteer</a:t>
            </a:r>
            <a:r>
              <a:rPr lang="en-US" dirty="0">
                <a:solidFill>
                  <a:srgbClr val="002060"/>
                </a:solidFill>
              </a:rPr>
              <a:t> hours are for any event that: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Does not meet TOUCH criteria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Service that does not involve community outside the COM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061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COM TOUCH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21" y="1438040"/>
            <a:ext cx="7583487" cy="420893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Each school has a COM or SOM TOUCH Coordinator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Responsible for Approving/Denying submissions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Should be used as a 1</a:t>
            </a:r>
            <a:r>
              <a:rPr lang="en-US" sz="2400" baseline="30000" dirty="0">
                <a:solidFill>
                  <a:srgbClr val="002060"/>
                </a:solidFill>
              </a:rPr>
              <a:t>st</a:t>
            </a:r>
            <a:r>
              <a:rPr lang="en-US" sz="2400" dirty="0">
                <a:solidFill>
                  <a:srgbClr val="002060"/>
                </a:solidFill>
              </a:rPr>
              <a:t> line for questions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Responsible for promoting TOUCH and distributing rules changes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Your Coordinators: </a:t>
            </a:r>
            <a:r>
              <a:rPr lang="en-US" sz="2400" b="1" dirty="0">
                <a:solidFill>
                  <a:srgbClr val="002060"/>
                </a:solidFill>
              </a:rPr>
              <a:t>Jenny Tan and Stuti Parikh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276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Approved Events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6021" y="159044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Service to the community: </a:t>
            </a:r>
            <a:r>
              <a:rPr lang="en-US" sz="2000" dirty="0">
                <a:solidFill>
                  <a:srgbClr val="002060"/>
                </a:solidFill>
              </a:rPr>
              <a:t>Each SOM Coordinator would know better what volunteer services are at their school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Does not need to be medically involved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Osteopathic medicine recognizes the body as a unit combined of mind, body, spirit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Service that benefits the external community</a:t>
            </a:r>
          </a:p>
        </p:txBody>
      </p:sp>
    </p:spTree>
    <p:extLst>
      <p:ext uri="{BB962C8B-B14F-4D97-AF65-F5344CB8AC3E}">
        <p14:creationId xmlns:p14="http://schemas.microsoft.com/office/powerpoint/2010/main" val="8020535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Mission 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21" y="1438040"/>
            <a:ext cx="7583487" cy="4666546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International Trips for service of any kind are </a:t>
            </a:r>
            <a:r>
              <a:rPr lang="en-US" sz="2400" b="1" dirty="0">
                <a:solidFill>
                  <a:srgbClr val="002060"/>
                </a:solidFill>
              </a:rPr>
              <a:t>eligible</a:t>
            </a:r>
            <a:r>
              <a:rPr lang="en-US" sz="2400" dirty="0">
                <a:solidFill>
                  <a:srgbClr val="002060"/>
                </a:solidFill>
              </a:rPr>
              <a:t> for TOUCH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Make sure to </a:t>
            </a:r>
            <a:r>
              <a:rPr lang="en-US" sz="2400" u="sng" dirty="0">
                <a:solidFill>
                  <a:srgbClr val="002060"/>
                </a:solidFill>
              </a:rPr>
              <a:t>exclude</a:t>
            </a:r>
            <a:r>
              <a:rPr lang="en-US" sz="2400" dirty="0">
                <a:solidFill>
                  <a:srgbClr val="002060"/>
                </a:solidFill>
              </a:rPr>
              <a:t> travel, sleep, leisure time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Extended events over days should be entered as a daily basis with the hours spent in service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Submitting what type of service was performed each day provides the opportunity to reflect on what specifically was done. This is incredibly beneficial later when filling out applications (ERAS)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Submitting on a day to day basis also makes the approval time much faster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071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COM PPT Template 2013">
  <a:themeElements>
    <a:clrScheme name="AACOM PPT Template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AACOM PPT Template 2013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AACOM PPT Templat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ACOM PPT Template 2013">
  <a:themeElements>
    <a:clrScheme name="AACOM PPT Template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AACOM PPT Template 2013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AACOM PPT Templat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780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Helvetica</vt:lpstr>
      <vt:lpstr>Trebuchet MS</vt:lpstr>
      <vt:lpstr>Wingdings 2</vt:lpstr>
      <vt:lpstr>AACOM PPT Template 2013</vt:lpstr>
      <vt:lpstr>PowerPoint Presentation</vt:lpstr>
      <vt:lpstr>What does it stand for?</vt:lpstr>
      <vt:lpstr>Importance of TOUCH</vt:lpstr>
      <vt:lpstr>TOUCH Hours</vt:lpstr>
      <vt:lpstr>Nuts &amp; Bolts</vt:lpstr>
      <vt:lpstr>TOUCH vs Volunteer Hours </vt:lpstr>
      <vt:lpstr>COM TOUCH Coordinator</vt:lpstr>
      <vt:lpstr>Approved Events</vt:lpstr>
      <vt:lpstr>Mission Trips</vt:lpstr>
      <vt:lpstr>Camps</vt:lpstr>
      <vt:lpstr>On Call Hours</vt:lpstr>
      <vt:lpstr>Advocacy</vt:lpstr>
      <vt:lpstr>Recognition</vt:lpstr>
      <vt:lpstr>Guidelines for RowanSOM</vt:lpstr>
      <vt:lpstr>How do I get started?</vt:lpstr>
      <vt:lpstr>Thank you for the service you 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Walter</dc:creator>
  <cp:lastModifiedBy>Mastrocola, Naomi R</cp:lastModifiedBy>
  <cp:revision>23</cp:revision>
  <dcterms:modified xsi:type="dcterms:W3CDTF">2020-06-19T14:20:46Z</dcterms:modified>
</cp:coreProperties>
</file>